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79"/>
  </p:notesMasterIdLst>
  <p:handoutMasterIdLst>
    <p:handoutMasterId r:id="rId80"/>
  </p:handoutMasterIdLst>
  <p:sldIdLst>
    <p:sldId id="256" r:id="rId3"/>
    <p:sldId id="280" r:id="rId4"/>
    <p:sldId id="332" r:id="rId5"/>
    <p:sldId id="327" r:id="rId6"/>
    <p:sldId id="281" r:id="rId7"/>
    <p:sldId id="267" r:id="rId8"/>
    <p:sldId id="374" r:id="rId9"/>
    <p:sldId id="375" r:id="rId10"/>
    <p:sldId id="279" r:id="rId11"/>
    <p:sldId id="377" r:id="rId12"/>
    <p:sldId id="376" r:id="rId13"/>
    <p:sldId id="381" r:id="rId14"/>
    <p:sldId id="378" r:id="rId15"/>
    <p:sldId id="380" r:id="rId16"/>
    <p:sldId id="293" r:id="rId17"/>
    <p:sldId id="382" r:id="rId18"/>
    <p:sldId id="383" r:id="rId19"/>
    <p:sldId id="384" r:id="rId20"/>
    <p:sldId id="294" r:id="rId21"/>
    <p:sldId id="379" r:id="rId22"/>
    <p:sldId id="385" r:id="rId23"/>
    <p:sldId id="386" r:id="rId24"/>
    <p:sldId id="292" r:id="rId25"/>
    <p:sldId id="387" r:id="rId26"/>
    <p:sldId id="388" r:id="rId27"/>
    <p:sldId id="389" r:id="rId28"/>
    <p:sldId id="391" r:id="rId29"/>
    <p:sldId id="392" r:id="rId30"/>
    <p:sldId id="393" r:id="rId31"/>
    <p:sldId id="394" r:id="rId32"/>
    <p:sldId id="395" r:id="rId33"/>
    <p:sldId id="396" r:id="rId34"/>
    <p:sldId id="397" r:id="rId35"/>
    <p:sldId id="398" r:id="rId36"/>
    <p:sldId id="399" r:id="rId37"/>
    <p:sldId id="362" r:id="rId38"/>
    <p:sldId id="365" r:id="rId39"/>
    <p:sldId id="366" r:id="rId40"/>
    <p:sldId id="367" r:id="rId41"/>
    <p:sldId id="400" r:id="rId42"/>
    <p:sldId id="402" r:id="rId43"/>
    <p:sldId id="403" r:id="rId44"/>
    <p:sldId id="401" r:id="rId45"/>
    <p:sldId id="404" r:id="rId46"/>
    <p:sldId id="405" r:id="rId47"/>
    <p:sldId id="406" r:id="rId48"/>
    <p:sldId id="409" r:id="rId49"/>
    <p:sldId id="407" r:id="rId50"/>
    <p:sldId id="408" r:id="rId51"/>
    <p:sldId id="410" r:id="rId52"/>
    <p:sldId id="411" r:id="rId53"/>
    <p:sldId id="412" r:id="rId54"/>
    <p:sldId id="413" r:id="rId55"/>
    <p:sldId id="414" r:id="rId56"/>
    <p:sldId id="415" r:id="rId57"/>
    <p:sldId id="418" r:id="rId58"/>
    <p:sldId id="416" r:id="rId59"/>
    <p:sldId id="417" r:id="rId60"/>
    <p:sldId id="419" r:id="rId61"/>
    <p:sldId id="420" r:id="rId62"/>
    <p:sldId id="421" r:id="rId63"/>
    <p:sldId id="422" r:id="rId64"/>
    <p:sldId id="423" r:id="rId65"/>
    <p:sldId id="424" r:id="rId66"/>
    <p:sldId id="425" r:id="rId67"/>
    <p:sldId id="426" r:id="rId68"/>
    <p:sldId id="427" r:id="rId69"/>
    <p:sldId id="428" r:id="rId70"/>
    <p:sldId id="432" r:id="rId71"/>
    <p:sldId id="433" r:id="rId72"/>
    <p:sldId id="429" r:id="rId73"/>
    <p:sldId id="430" r:id="rId74"/>
    <p:sldId id="431" r:id="rId75"/>
    <p:sldId id="434" r:id="rId76"/>
    <p:sldId id="435" r:id="rId77"/>
    <p:sldId id="373"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3" autoAdjust="0"/>
    <p:restoredTop sz="87665" autoAdjust="0"/>
  </p:normalViewPr>
  <p:slideViewPr>
    <p:cSldViewPr>
      <p:cViewPr varScale="1">
        <p:scale>
          <a:sx n="106" d="100"/>
          <a:sy n="106" d="100"/>
        </p:scale>
        <p:origin x="522" y="96"/>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12/13/2014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12/13/2014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kern="1200" dirty="0" smtClean="0">
                <a:solidFill>
                  <a:schemeClr val="tx1"/>
                </a:solidFill>
                <a:effectLst/>
                <a:latin typeface="+mn-lt"/>
                <a:ea typeface="+mn-ea"/>
                <a:cs typeface="+mn-cs"/>
              </a:rPr>
              <a:t>開發技巧實戰</a:t>
            </a:r>
            <a:endParaRPr lang="en-US"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 </a:t>
            </a:r>
            <a:r>
              <a:rPr lang="en-US" sz="1200" kern="1200" dirty="0" err="1" smtClean="0">
                <a:solidFill>
                  <a:schemeClr val="tx1"/>
                </a:solidFill>
                <a:effectLst/>
                <a:latin typeface="+mn-lt"/>
                <a:ea typeface="+mn-ea"/>
                <a:cs typeface="+mn-cs"/>
              </a:rPr>
              <a:t>AngularJS</a:t>
            </a:r>
            <a:r>
              <a:rPr lang="ja-JP" altLang="en-US" sz="1200" kern="1200" dirty="0" smtClean="0">
                <a:solidFill>
                  <a:schemeClr val="tx1"/>
                </a:solidFill>
                <a:effectLst/>
                <a:latin typeface="+mn-lt"/>
                <a:ea typeface="+mn-ea"/>
                <a:cs typeface="+mn-cs"/>
              </a:rPr>
              <a:t>入門篇 </a:t>
            </a:r>
            <a:endParaRPr lang="en-US" altLang="ja-JP"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2. </a:t>
            </a:r>
            <a:r>
              <a:rPr lang="en-US" sz="1200" kern="1200" dirty="0" err="1" smtClean="0">
                <a:solidFill>
                  <a:schemeClr val="tx1"/>
                </a:solidFill>
                <a:effectLst/>
                <a:latin typeface="+mn-lt"/>
                <a:ea typeface="+mn-ea"/>
                <a:cs typeface="+mn-cs"/>
              </a:rPr>
              <a:t>AngularJS</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HighChart</a:t>
            </a:r>
            <a:r>
              <a:rPr lang="ja-JP" altLang="en-US" sz="1200" kern="1200" dirty="0" smtClean="0">
                <a:solidFill>
                  <a:schemeClr val="tx1"/>
                </a:solidFill>
                <a:effectLst/>
                <a:latin typeface="+mn-lt"/>
                <a:ea typeface="+mn-ea"/>
                <a:cs typeface="+mn-cs"/>
              </a:rPr>
              <a:t>：完美網頁圖表整合篇</a:t>
            </a:r>
            <a:endParaRPr lang="en-US" altLang="ja-JP"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3. </a:t>
            </a:r>
            <a:r>
              <a:rPr lang="en-US" sz="1200" kern="1200" dirty="0" err="1" smtClean="0">
                <a:solidFill>
                  <a:schemeClr val="tx1"/>
                </a:solidFill>
                <a:effectLst/>
                <a:latin typeface="+mn-lt"/>
                <a:ea typeface="+mn-ea"/>
                <a:cs typeface="+mn-cs"/>
              </a:rPr>
              <a:t>AngularJS</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Asp.Net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WebApi</a:t>
            </a:r>
            <a:r>
              <a:rPr lang="en-US" sz="1200" kern="1200" dirty="0" smtClean="0">
                <a:solidFill>
                  <a:schemeClr val="tx1"/>
                </a:solidFill>
                <a:effectLst/>
                <a:latin typeface="+mn-lt"/>
                <a:ea typeface="+mn-ea"/>
                <a:cs typeface="+mn-cs"/>
              </a:rPr>
              <a:t> 2</a:t>
            </a:r>
            <a:r>
              <a:rPr lang="ja-JP" altLang="en-US" sz="1200" kern="1200" dirty="0" smtClean="0">
                <a:solidFill>
                  <a:schemeClr val="tx1"/>
                </a:solidFill>
                <a:effectLst/>
                <a:latin typeface="+mn-lt"/>
                <a:ea typeface="+mn-ea"/>
                <a:cs typeface="+mn-cs"/>
              </a:rPr>
              <a:t>：前後端整合篇</a:t>
            </a:r>
            <a:endParaRPr lang="en-US" altLang="ja-JP"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4.</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AngularJS</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Asp.Net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WebApi</a:t>
            </a:r>
            <a:r>
              <a:rPr lang="en-US" sz="1200" kern="1200" dirty="0" smtClean="0">
                <a:solidFill>
                  <a:schemeClr val="tx1"/>
                </a:solidFill>
                <a:effectLst/>
                <a:latin typeface="+mn-lt"/>
                <a:ea typeface="+mn-ea"/>
                <a:cs typeface="+mn-cs"/>
              </a:rPr>
              <a:t> 2+Entity Framework 6 (ORM)</a:t>
            </a:r>
            <a:r>
              <a:rPr lang="ja-JP" altLang="en-US" sz="1200" kern="1200" dirty="0" smtClean="0">
                <a:solidFill>
                  <a:schemeClr val="tx1"/>
                </a:solidFill>
                <a:effectLst/>
                <a:latin typeface="+mn-lt"/>
                <a:ea typeface="+mn-ea"/>
                <a:cs typeface="+mn-cs"/>
              </a:rPr>
              <a:t>：前後端整合篇</a:t>
            </a:r>
            <a:endParaRPr lang="en-US" altLang="ja-JP"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5. </a:t>
            </a:r>
            <a:r>
              <a:rPr lang="en-US" sz="1200" kern="1200" dirty="0" err="1" smtClean="0">
                <a:solidFill>
                  <a:schemeClr val="tx1"/>
                </a:solidFill>
                <a:effectLst/>
                <a:latin typeface="+mn-lt"/>
                <a:ea typeface="+mn-ea"/>
                <a:cs typeface="+mn-cs"/>
              </a:rPr>
              <a:t>AngularJS</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Asp.Net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WebApi</a:t>
            </a:r>
            <a:r>
              <a:rPr lang="en-US" sz="1200" kern="1200" dirty="0" smtClean="0">
                <a:solidFill>
                  <a:schemeClr val="tx1"/>
                </a:solidFill>
                <a:effectLst/>
                <a:latin typeface="+mn-lt"/>
                <a:ea typeface="+mn-ea"/>
                <a:cs typeface="+mn-cs"/>
              </a:rPr>
              <a:t> 2+Entity Framework 6 (ORM) + </a:t>
            </a:r>
            <a:r>
              <a:rPr lang="en-US" sz="1200" kern="1200" dirty="0" err="1" smtClean="0">
                <a:solidFill>
                  <a:schemeClr val="tx1"/>
                </a:solidFill>
                <a:effectLst/>
                <a:latin typeface="+mn-lt"/>
                <a:ea typeface="+mn-ea"/>
                <a:cs typeface="+mn-cs"/>
              </a:rPr>
              <a:t>Redis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Nosql</a:t>
            </a:r>
            <a:r>
              <a:rPr lang="en-US" sz="1200" kern="1200" dirty="0" smtClean="0">
                <a:solidFill>
                  <a:schemeClr val="tx1"/>
                </a:solidFill>
                <a:effectLst/>
                <a:latin typeface="+mn-lt"/>
                <a:ea typeface="+mn-ea"/>
                <a:cs typeface="+mn-cs"/>
              </a:rPr>
              <a:t>)</a:t>
            </a:r>
            <a:r>
              <a:rPr lang="ja-JP" altLang="en-US" sz="1200" kern="1200" dirty="0" smtClean="0">
                <a:solidFill>
                  <a:schemeClr val="tx1"/>
                </a:solidFill>
                <a:effectLst/>
                <a:latin typeface="+mn-lt"/>
                <a:ea typeface="+mn-ea"/>
                <a:cs typeface="+mn-cs"/>
              </a:rPr>
              <a:t>：前後端整合篇</a:t>
            </a:r>
            <a:endParaRPr lang="en-US" altLang="ja-JP"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6. </a:t>
            </a:r>
            <a:r>
              <a:rPr lang="en-US" sz="1200" kern="1200" dirty="0" err="1" smtClean="0">
                <a:solidFill>
                  <a:schemeClr val="tx1"/>
                </a:solidFill>
                <a:effectLst/>
                <a:latin typeface="+mn-lt"/>
                <a:ea typeface="+mn-ea"/>
                <a:cs typeface="+mn-cs"/>
              </a:rPr>
              <a:t>AngularJS</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Asp.Net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WebApi</a:t>
            </a:r>
            <a:r>
              <a:rPr lang="en-US" sz="1200" kern="1200" dirty="0" smtClean="0">
                <a:solidFill>
                  <a:schemeClr val="tx1"/>
                </a:solidFill>
                <a:effectLst/>
                <a:latin typeface="+mn-lt"/>
                <a:ea typeface="+mn-ea"/>
                <a:cs typeface="+mn-cs"/>
              </a:rPr>
              <a:t> 2+Entity Framework 6 (ORM) + </a:t>
            </a:r>
            <a:r>
              <a:rPr lang="en-US" sz="1200" kern="1200" dirty="0" err="1" smtClean="0">
                <a:solidFill>
                  <a:schemeClr val="tx1"/>
                </a:solidFill>
                <a:effectLst/>
                <a:latin typeface="+mn-lt"/>
                <a:ea typeface="+mn-ea"/>
                <a:cs typeface="+mn-cs"/>
              </a:rPr>
              <a:t>Redis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Nosql</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Elasticsearch</a:t>
            </a:r>
            <a:r>
              <a:rPr lang="en-US" sz="1200" kern="1200" dirty="0" smtClean="0">
                <a:solidFill>
                  <a:schemeClr val="tx1"/>
                </a:solidFill>
                <a:effectLst/>
                <a:latin typeface="+mn-lt"/>
                <a:ea typeface="+mn-ea"/>
                <a:cs typeface="+mn-cs"/>
              </a:rPr>
              <a:t> (</a:t>
            </a:r>
            <a:r>
              <a:rPr lang="ja-JP" altLang="en-US" sz="1200" kern="1200" dirty="0" smtClean="0">
                <a:solidFill>
                  <a:schemeClr val="tx1"/>
                </a:solidFill>
                <a:effectLst/>
                <a:latin typeface="+mn-lt"/>
                <a:ea typeface="+mn-ea"/>
                <a:cs typeface="+mn-cs"/>
              </a:rPr>
              <a:t>全文檢索</a:t>
            </a:r>
            <a:r>
              <a:rPr lang="en-US" sz="1200" kern="1200" dirty="0" smtClean="0">
                <a:solidFill>
                  <a:schemeClr val="tx1"/>
                </a:solidFill>
                <a:effectLst/>
                <a:latin typeface="+mn-lt"/>
                <a:ea typeface="+mn-ea"/>
                <a:cs typeface="+mn-cs"/>
              </a:rPr>
              <a:t>)</a:t>
            </a:r>
            <a:r>
              <a:rPr lang="ja-JP" altLang="en-US" sz="1200" kern="1200" dirty="0" smtClean="0">
                <a:solidFill>
                  <a:schemeClr val="tx1"/>
                </a:solidFill>
                <a:effectLst/>
                <a:latin typeface="+mn-lt"/>
                <a:ea typeface="+mn-ea"/>
                <a:cs typeface="+mn-cs"/>
              </a:rPr>
              <a:t>：前後端整合篇</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a:t>
            </a:fld>
            <a:endParaRPr lang="en-US"/>
          </a:p>
        </p:txBody>
      </p:sp>
    </p:spTree>
    <p:extLst>
      <p:ext uri="{BB962C8B-B14F-4D97-AF65-F5344CB8AC3E}">
        <p14:creationId xmlns:p14="http://schemas.microsoft.com/office/powerpoint/2010/main" val="588829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11</a:t>
            </a:fld>
            <a:endParaRPr lang="en-US"/>
          </a:p>
        </p:txBody>
      </p:sp>
    </p:spTree>
    <p:extLst>
      <p:ext uri="{BB962C8B-B14F-4D97-AF65-F5344CB8AC3E}">
        <p14:creationId xmlns:p14="http://schemas.microsoft.com/office/powerpoint/2010/main" val="3770828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axes.</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12</a:t>
            </a:fld>
            <a:endParaRPr lang="en-US"/>
          </a:p>
        </p:txBody>
      </p:sp>
    </p:spTree>
    <p:extLst>
      <p:ext uri="{BB962C8B-B14F-4D97-AF65-F5344CB8AC3E}">
        <p14:creationId xmlns:p14="http://schemas.microsoft.com/office/powerpoint/2010/main" val="2085624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13</a:t>
            </a:fld>
            <a:endParaRPr lang="en-US"/>
          </a:p>
        </p:txBody>
      </p:sp>
    </p:spTree>
    <p:extLst>
      <p:ext uri="{BB962C8B-B14F-4D97-AF65-F5344CB8AC3E}">
        <p14:creationId xmlns:p14="http://schemas.microsoft.com/office/powerpoint/2010/main" val="3993135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There’s our HTML file. We will use </a:t>
            </a:r>
            <a:r>
              <a:rPr lang="en-US" sz="1200" b="0" i="0" u="none" strike="noStrike" kern="1200" dirty="0" smtClean="0">
                <a:solidFill>
                  <a:schemeClr val="tx1"/>
                </a:solidFill>
                <a:effectLst/>
                <a:latin typeface="+mn-lt"/>
                <a:ea typeface="+mn-ea"/>
                <a:cs typeface="+mn-cs"/>
                <a:hlinkClick r:id="rId3"/>
              </a:rPr>
              <a:t>Bootstrap</a:t>
            </a:r>
            <a:r>
              <a:rPr lang="en-US" sz="1200" b="0" i="0" kern="1200" dirty="0" smtClean="0">
                <a:solidFill>
                  <a:schemeClr val="tx1"/>
                </a:solidFill>
                <a:effectLst/>
                <a:latin typeface="+mn-lt"/>
                <a:ea typeface="+mn-ea"/>
                <a:cs typeface="+mn-cs"/>
              </a:rPr>
              <a:t> to help with our styling. Notice that we also load up </a:t>
            </a:r>
            <a:r>
              <a:rPr lang="en-US" dirty="0" err="1" smtClean="0"/>
              <a:t>ui</a:t>
            </a:r>
            <a:r>
              <a:rPr lang="en-US" dirty="0" smtClean="0"/>
              <a:t>-router</a:t>
            </a:r>
            <a:r>
              <a:rPr lang="en-US" sz="1200" b="0" i="0" kern="1200" dirty="0" smtClean="0">
                <a:solidFill>
                  <a:schemeClr val="tx1"/>
                </a:solidFill>
                <a:effectLst/>
                <a:latin typeface="+mn-lt"/>
                <a:ea typeface="+mn-ea"/>
                <a:cs typeface="+mn-cs"/>
              </a:rPr>
              <a:t> in addition to loading Angular. UI Router is separate from the Angular core, just like </a:t>
            </a:r>
            <a:r>
              <a:rPr lang="en-US" sz="1200" b="0" i="0" kern="1200" dirty="0" err="1" smtClean="0">
                <a:solidFill>
                  <a:schemeClr val="tx1"/>
                </a:solidFill>
                <a:effectLst/>
                <a:latin typeface="+mn-lt"/>
                <a:ea typeface="+mn-ea"/>
                <a:cs typeface="+mn-cs"/>
              </a:rPr>
              <a:t>ngRoute</a:t>
            </a:r>
            <a:r>
              <a:rPr lang="en-US" sz="1200" b="0" i="0" kern="1200" dirty="0" smtClean="0">
                <a:solidFill>
                  <a:schemeClr val="tx1"/>
                </a:solidFill>
                <a:effectLst/>
                <a:latin typeface="+mn-lt"/>
                <a:ea typeface="+mn-ea"/>
                <a:cs typeface="+mn-cs"/>
              </a:rPr>
              <a:t> is separate.</a:t>
            </a:r>
          </a:p>
          <a:p>
            <a:r>
              <a:rPr lang="en-US" sz="1200" b="0" i="0" kern="1200" dirty="0" smtClean="0">
                <a:solidFill>
                  <a:schemeClr val="tx1"/>
                </a:solidFill>
                <a:effectLst/>
                <a:latin typeface="+mn-lt"/>
                <a:ea typeface="+mn-ea"/>
                <a:cs typeface="+mn-cs"/>
              </a:rPr>
              <a:t>When creating a link with UI-Router, you will </a:t>
            </a:r>
            <a:r>
              <a:rPr lang="en-US" sz="1200" b="0" i="0" kern="1200" dirty="0" err="1" smtClean="0">
                <a:solidFill>
                  <a:schemeClr val="tx1"/>
                </a:solidFill>
                <a:effectLst/>
                <a:latin typeface="+mn-lt"/>
                <a:ea typeface="+mn-ea"/>
                <a:cs typeface="+mn-cs"/>
              </a:rPr>
              <a:t>useui-sref</a:t>
            </a:r>
            <a:r>
              <a:rPr lang="en-US" sz="1200" b="0" i="0" kern="1200" dirty="0" smtClean="0">
                <a:solidFill>
                  <a:schemeClr val="tx1"/>
                </a:solidFill>
                <a:effectLst/>
                <a:latin typeface="+mn-lt"/>
                <a:ea typeface="+mn-ea"/>
                <a:cs typeface="+mn-cs"/>
              </a:rPr>
              <a:t>. The </a:t>
            </a:r>
            <a:r>
              <a:rPr lang="en-US" sz="1200" b="0" i="0" kern="1200" dirty="0" err="1" smtClean="0">
                <a:solidFill>
                  <a:schemeClr val="tx1"/>
                </a:solidFill>
                <a:effectLst/>
                <a:latin typeface="+mn-lt"/>
                <a:ea typeface="+mn-ea"/>
                <a:cs typeface="+mn-cs"/>
              </a:rPr>
              <a:t>href</a:t>
            </a:r>
            <a:r>
              <a:rPr lang="en-US" sz="1200" b="0" i="0" kern="1200" dirty="0" smtClean="0">
                <a:solidFill>
                  <a:schemeClr val="tx1"/>
                </a:solidFill>
                <a:effectLst/>
                <a:latin typeface="+mn-lt"/>
                <a:ea typeface="+mn-ea"/>
                <a:cs typeface="+mn-cs"/>
              </a:rPr>
              <a:t> will be generated from this and you want this to point to a certain </a:t>
            </a:r>
            <a:r>
              <a:rPr lang="en-US" sz="1200" b="1" i="0" kern="1200" dirty="0" smtClean="0">
                <a:solidFill>
                  <a:schemeClr val="tx1"/>
                </a:solidFill>
                <a:effectLst/>
                <a:latin typeface="+mn-lt"/>
                <a:ea typeface="+mn-ea"/>
                <a:cs typeface="+mn-cs"/>
              </a:rPr>
              <a:t>state</a:t>
            </a:r>
            <a:r>
              <a:rPr lang="en-US" sz="1200" b="0" i="0" kern="1200" dirty="0" smtClean="0">
                <a:solidFill>
                  <a:schemeClr val="tx1"/>
                </a:solidFill>
                <a:effectLst/>
                <a:latin typeface="+mn-lt"/>
                <a:ea typeface="+mn-ea"/>
                <a:cs typeface="+mn-cs"/>
              </a:rPr>
              <a:t> of your application. These are created in your app.js.</a:t>
            </a:r>
          </a:p>
          <a:p>
            <a:r>
              <a:rPr lang="en-US" sz="1200" b="0" i="0" kern="1200" dirty="0" smtClean="0">
                <a:solidFill>
                  <a:schemeClr val="tx1"/>
                </a:solidFill>
                <a:effectLst/>
                <a:latin typeface="+mn-lt"/>
                <a:ea typeface="+mn-ea"/>
                <a:cs typeface="+mn-cs"/>
              </a:rPr>
              <a:t>We also use &lt;div </a:t>
            </a:r>
            <a:r>
              <a:rPr lang="en-US" sz="1200" b="0" i="0" kern="1200" dirty="0" err="1" smtClean="0">
                <a:solidFill>
                  <a:schemeClr val="tx1"/>
                </a:solidFill>
                <a:effectLst/>
                <a:latin typeface="+mn-lt"/>
                <a:ea typeface="+mn-ea"/>
                <a:cs typeface="+mn-cs"/>
              </a:rPr>
              <a:t>ui</a:t>
            </a:r>
            <a:r>
              <a:rPr lang="en-US" sz="1200" b="0" i="0" kern="1200" dirty="0" smtClean="0">
                <a:solidFill>
                  <a:schemeClr val="tx1"/>
                </a:solidFill>
                <a:effectLst/>
                <a:latin typeface="+mn-lt"/>
                <a:ea typeface="+mn-ea"/>
                <a:cs typeface="+mn-cs"/>
              </a:rPr>
              <a:t>-view&gt;&lt;/div&gt; instead of </a:t>
            </a:r>
            <a:r>
              <a:rPr lang="en-US" sz="1200" b="0" i="0" kern="1200" dirty="0" err="1" smtClean="0">
                <a:solidFill>
                  <a:schemeClr val="tx1"/>
                </a:solidFill>
                <a:effectLst/>
                <a:latin typeface="+mn-lt"/>
                <a:ea typeface="+mn-ea"/>
                <a:cs typeface="+mn-cs"/>
              </a:rPr>
              <a:t>ngRoute’s</a:t>
            </a:r>
            <a:r>
              <a:rPr lang="en-US" sz="1200" b="0" i="0" kern="1200" dirty="0" smtClean="0">
                <a:solidFill>
                  <a:schemeClr val="tx1"/>
                </a:solidFill>
                <a:effectLst/>
                <a:latin typeface="+mn-lt"/>
                <a:ea typeface="+mn-ea"/>
                <a:cs typeface="+mn-cs"/>
              </a:rPr>
              <a:t> &lt;div </a:t>
            </a:r>
            <a:r>
              <a:rPr lang="en-US" sz="1200" b="0" i="0" kern="1200" dirty="0" err="1" smtClean="0">
                <a:solidFill>
                  <a:schemeClr val="tx1"/>
                </a:solidFill>
                <a:effectLst/>
                <a:latin typeface="+mn-lt"/>
                <a:ea typeface="+mn-ea"/>
                <a:cs typeface="+mn-cs"/>
              </a:rPr>
              <a:t>ng</a:t>
            </a:r>
            <a:r>
              <a:rPr lang="en-US" sz="1200" b="0" i="0" kern="1200" dirty="0" smtClean="0">
                <a:solidFill>
                  <a:schemeClr val="tx1"/>
                </a:solidFill>
                <a:effectLst/>
                <a:latin typeface="+mn-lt"/>
                <a:ea typeface="+mn-ea"/>
                <a:cs typeface="+mn-cs"/>
              </a:rPr>
              <a:t>-view&gt;&lt;/div&gt;.</a:t>
            </a:r>
          </a:p>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14</a:t>
            </a:fld>
            <a:endParaRPr lang="en-US"/>
          </a:p>
        </p:txBody>
      </p:sp>
    </p:spTree>
    <p:extLst>
      <p:ext uri="{BB962C8B-B14F-4D97-AF65-F5344CB8AC3E}">
        <p14:creationId xmlns:p14="http://schemas.microsoft.com/office/powerpoint/2010/main" val="2452060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15</a:t>
            </a:fld>
            <a:endParaRPr lang="en-US"/>
          </a:p>
        </p:txBody>
      </p:sp>
    </p:spTree>
    <p:extLst>
      <p:ext uri="{BB962C8B-B14F-4D97-AF65-F5344CB8AC3E}">
        <p14:creationId xmlns:p14="http://schemas.microsoft.com/office/powerpoint/2010/main" val="841653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16</a:t>
            </a:fld>
            <a:endParaRPr lang="en-US"/>
          </a:p>
        </p:txBody>
      </p:sp>
    </p:spTree>
    <p:extLst>
      <p:ext uri="{BB962C8B-B14F-4D97-AF65-F5344CB8AC3E}">
        <p14:creationId xmlns:p14="http://schemas.microsoft.com/office/powerpoint/2010/main" val="225873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17</a:t>
            </a:fld>
            <a:endParaRPr lang="en-US"/>
          </a:p>
        </p:txBody>
      </p:sp>
    </p:spTree>
    <p:extLst>
      <p:ext uri="{BB962C8B-B14F-4D97-AF65-F5344CB8AC3E}">
        <p14:creationId xmlns:p14="http://schemas.microsoft.com/office/powerpoint/2010/main" val="3229816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18</a:t>
            </a:fld>
            <a:endParaRPr lang="en-US"/>
          </a:p>
        </p:txBody>
      </p:sp>
    </p:spTree>
    <p:extLst>
      <p:ext uri="{BB962C8B-B14F-4D97-AF65-F5344CB8AC3E}">
        <p14:creationId xmlns:p14="http://schemas.microsoft.com/office/powerpoint/2010/main" val="3504731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19</a:t>
            </a:fld>
            <a:endParaRPr lang="en-US"/>
          </a:p>
        </p:txBody>
      </p:sp>
    </p:spTree>
    <p:extLst>
      <p:ext uri="{BB962C8B-B14F-4D97-AF65-F5344CB8AC3E}">
        <p14:creationId xmlns:p14="http://schemas.microsoft.com/office/powerpoint/2010/main" val="80312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There’s our HTML file. We will use </a:t>
            </a:r>
            <a:r>
              <a:rPr lang="en-US" sz="1200" b="0" i="0" u="none" strike="noStrike" kern="1200" dirty="0" smtClean="0">
                <a:solidFill>
                  <a:schemeClr val="tx1"/>
                </a:solidFill>
                <a:effectLst/>
                <a:latin typeface="+mn-lt"/>
                <a:ea typeface="+mn-ea"/>
                <a:cs typeface="+mn-cs"/>
                <a:hlinkClick r:id="rId3"/>
              </a:rPr>
              <a:t>Bootstrap</a:t>
            </a:r>
            <a:r>
              <a:rPr lang="en-US" sz="1200" b="0" i="0" kern="1200" dirty="0" smtClean="0">
                <a:solidFill>
                  <a:schemeClr val="tx1"/>
                </a:solidFill>
                <a:effectLst/>
                <a:latin typeface="+mn-lt"/>
                <a:ea typeface="+mn-ea"/>
                <a:cs typeface="+mn-cs"/>
              </a:rPr>
              <a:t> to help with our styling. Notice that we also load up </a:t>
            </a:r>
            <a:r>
              <a:rPr lang="en-US" dirty="0" err="1" smtClean="0"/>
              <a:t>ui</a:t>
            </a:r>
            <a:r>
              <a:rPr lang="en-US" dirty="0" smtClean="0"/>
              <a:t>-router</a:t>
            </a:r>
            <a:r>
              <a:rPr lang="en-US" sz="1200" b="0" i="0" kern="1200" dirty="0" smtClean="0">
                <a:solidFill>
                  <a:schemeClr val="tx1"/>
                </a:solidFill>
                <a:effectLst/>
                <a:latin typeface="+mn-lt"/>
                <a:ea typeface="+mn-ea"/>
                <a:cs typeface="+mn-cs"/>
              </a:rPr>
              <a:t> in addition to loading Angular. UI Router is separate from the Angular core, just like </a:t>
            </a:r>
            <a:r>
              <a:rPr lang="en-US" sz="1200" b="0" i="0" kern="1200" dirty="0" err="1" smtClean="0">
                <a:solidFill>
                  <a:schemeClr val="tx1"/>
                </a:solidFill>
                <a:effectLst/>
                <a:latin typeface="+mn-lt"/>
                <a:ea typeface="+mn-ea"/>
                <a:cs typeface="+mn-cs"/>
              </a:rPr>
              <a:t>ngRoute</a:t>
            </a:r>
            <a:r>
              <a:rPr lang="en-US" sz="1200" b="0" i="0" kern="1200" dirty="0" smtClean="0">
                <a:solidFill>
                  <a:schemeClr val="tx1"/>
                </a:solidFill>
                <a:effectLst/>
                <a:latin typeface="+mn-lt"/>
                <a:ea typeface="+mn-ea"/>
                <a:cs typeface="+mn-cs"/>
              </a:rPr>
              <a:t> is separate.</a:t>
            </a:r>
          </a:p>
          <a:p>
            <a:r>
              <a:rPr lang="en-US" sz="1200" b="0" i="0" kern="1200" dirty="0" smtClean="0">
                <a:solidFill>
                  <a:schemeClr val="tx1"/>
                </a:solidFill>
                <a:effectLst/>
                <a:latin typeface="+mn-lt"/>
                <a:ea typeface="+mn-ea"/>
                <a:cs typeface="+mn-cs"/>
              </a:rPr>
              <a:t>When creating a link with UI-Router, you will </a:t>
            </a:r>
            <a:r>
              <a:rPr lang="en-US" sz="1200" b="0" i="0" kern="1200" dirty="0" err="1" smtClean="0">
                <a:solidFill>
                  <a:schemeClr val="tx1"/>
                </a:solidFill>
                <a:effectLst/>
                <a:latin typeface="+mn-lt"/>
                <a:ea typeface="+mn-ea"/>
                <a:cs typeface="+mn-cs"/>
              </a:rPr>
              <a:t>useui-sref</a:t>
            </a:r>
            <a:r>
              <a:rPr lang="en-US" sz="1200" b="0" i="0" kern="1200" dirty="0" smtClean="0">
                <a:solidFill>
                  <a:schemeClr val="tx1"/>
                </a:solidFill>
                <a:effectLst/>
                <a:latin typeface="+mn-lt"/>
                <a:ea typeface="+mn-ea"/>
                <a:cs typeface="+mn-cs"/>
              </a:rPr>
              <a:t>. The </a:t>
            </a:r>
            <a:r>
              <a:rPr lang="en-US" sz="1200" b="0" i="0" kern="1200" dirty="0" err="1" smtClean="0">
                <a:solidFill>
                  <a:schemeClr val="tx1"/>
                </a:solidFill>
                <a:effectLst/>
                <a:latin typeface="+mn-lt"/>
                <a:ea typeface="+mn-ea"/>
                <a:cs typeface="+mn-cs"/>
              </a:rPr>
              <a:t>href</a:t>
            </a:r>
            <a:r>
              <a:rPr lang="en-US" sz="1200" b="0" i="0" kern="1200" dirty="0" smtClean="0">
                <a:solidFill>
                  <a:schemeClr val="tx1"/>
                </a:solidFill>
                <a:effectLst/>
                <a:latin typeface="+mn-lt"/>
                <a:ea typeface="+mn-ea"/>
                <a:cs typeface="+mn-cs"/>
              </a:rPr>
              <a:t> will be generated from this and you want this to point to a certain </a:t>
            </a:r>
            <a:r>
              <a:rPr lang="en-US" sz="1200" b="1" i="0" kern="1200" dirty="0" smtClean="0">
                <a:solidFill>
                  <a:schemeClr val="tx1"/>
                </a:solidFill>
                <a:effectLst/>
                <a:latin typeface="+mn-lt"/>
                <a:ea typeface="+mn-ea"/>
                <a:cs typeface="+mn-cs"/>
              </a:rPr>
              <a:t>state</a:t>
            </a:r>
            <a:r>
              <a:rPr lang="en-US" sz="1200" b="0" i="0" kern="1200" dirty="0" smtClean="0">
                <a:solidFill>
                  <a:schemeClr val="tx1"/>
                </a:solidFill>
                <a:effectLst/>
                <a:latin typeface="+mn-lt"/>
                <a:ea typeface="+mn-ea"/>
                <a:cs typeface="+mn-cs"/>
              </a:rPr>
              <a:t> of your application. These are created in your app.js.</a:t>
            </a:r>
          </a:p>
          <a:p>
            <a:r>
              <a:rPr lang="en-US" sz="1200" b="0" i="0" kern="1200" dirty="0" smtClean="0">
                <a:solidFill>
                  <a:schemeClr val="tx1"/>
                </a:solidFill>
                <a:effectLst/>
                <a:latin typeface="+mn-lt"/>
                <a:ea typeface="+mn-ea"/>
                <a:cs typeface="+mn-cs"/>
              </a:rPr>
              <a:t>We also use &lt;div </a:t>
            </a:r>
            <a:r>
              <a:rPr lang="en-US" sz="1200" b="0" i="0" kern="1200" dirty="0" err="1" smtClean="0">
                <a:solidFill>
                  <a:schemeClr val="tx1"/>
                </a:solidFill>
                <a:effectLst/>
                <a:latin typeface="+mn-lt"/>
                <a:ea typeface="+mn-ea"/>
                <a:cs typeface="+mn-cs"/>
              </a:rPr>
              <a:t>ui</a:t>
            </a:r>
            <a:r>
              <a:rPr lang="en-US" sz="1200" b="0" i="0" kern="1200" dirty="0" smtClean="0">
                <a:solidFill>
                  <a:schemeClr val="tx1"/>
                </a:solidFill>
                <a:effectLst/>
                <a:latin typeface="+mn-lt"/>
                <a:ea typeface="+mn-ea"/>
                <a:cs typeface="+mn-cs"/>
              </a:rPr>
              <a:t>-view&gt;&lt;/div&gt; instead of </a:t>
            </a:r>
            <a:r>
              <a:rPr lang="en-US" sz="1200" b="0" i="0" kern="1200" dirty="0" err="1" smtClean="0">
                <a:solidFill>
                  <a:schemeClr val="tx1"/>
                </a:solidFill>
                <a:effectLst/>
                <a:latin typeface="+mn-lt"/>
                <a:ea typeface="+mn-ea"/>
                <a:cs typeface="+mn-cs"/>
              </a:rPr>
              <a:t>ngRoute’s</a:t>
            </a:r>
            <a:r>
              <a:rPr lang="en-US" sz="1200" b="0" i="0" kern="1200" dirty="0" smtClean="0">
                <a:solidFill>
                  <a:schemeClr val="tx1"/>
                </a:solidFill>
                <a:effectLst/>
                <a:latin typeface="+mn-lt"/>
                <a:ea typeface="+mn-ea"/>
                <a:cs typeface="+mn-cs"/>
              </a:rPr>
              <a:t> &lt;div </a:t>
            </a:r>
            <a:r>
              <a:rPr lang="en-US" sz="1200" b="0" i="0" kern="1200" dirty="0" err="1" smtClean="0">
                <a:solidFill>
                  <a:schemeClr val="tx1"/>
                </a:solidFill>
                <a:effectLst/>
                <a:latin typeface="+mn-lt"/>
                <a:ea typeface="+mn-ea"/>
                <a:cs typeface="+mn-cs"/>
              </a:rPr>
              <a:t>ng</a:t>
            </a:r>
            <a:r>
              <a:rPr lang="en-US" sz="1200" b="0" i="0" kern="1200" dirty="0" smtClean="0">
                <a:solidFill>
                  <a:schemeClr val="tx1"/>
                </a:solidFill>
                <a:effectLst/>
                <a:latin typeface="+mn-lt"/>
                <a:ea typeface="+mn-ea"/>
                <a:cs typeface="+mn-cs"/>
              </a:rPr>
              <a:t>-view&gt;&lt;/div&gt;.</a:t>
            </a:r>
          </a:p>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20</a:t>
            </a:fld>
            <a:endParaRPr lang="en-US"/>
          </a:p>
        </p:txBody>
      </p:sp>
    </p:spTree>
    <p:extLst>
      <p:ext uri="{BB962C8B-B14F-4D97-AF65-F5344CB8AC3E}">
        <p14:creationId xmlns:p14="http://schemas.microsoft.com/office/powerpoint/2010/main" val="4040574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a:t>
            </a:fld>
            <a:endParaRPr lang="en-US"/>
          </a:p>
        </p:txBody>
      </p:sp>
    </p:spTree>
    <p:extLst>
      <p:ext uri="{BB962C8B-B14F-4D97-AF65-F5344CB8AC3E}">
        <p14:creationId xmlns:p14="http://schemas.microsoft.com/office/powerpoint/2010/main" val="744704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There’s our HTML file. We will use </a:t>
            </a:r>
            <a:r>
              <a:rPr lang="en-US" sz="1200" b="0" i="0" u="none" strike="noStrike" kern="1200" dirty="0" smtClean="0">
                <a:solidFill>
                  <a:schemeClr val="tx1"/>
                </a:solidFill>
                <a:effectLst/>
                <a:latin typeface="+mn-lt"/>
                <a:ea typeface="+mn-ea"/>
                <a:cs typeface="+mn-cs"/>
                <a:hlinkClick r:id="rId3"/>
              </a:rPr>
              <a:t>Bootstrap</a:t>
            </a:r>
            <a:r>
              <a:rPr lang="en-US" sz="1200" b="0" i="0" kern="1200" dirty="0" smtClean="0">
                <a:solidFill>
                  <a:schemeClr val="tx1"/>
                </a:solidFill>
                <a:effectLst/>
                <a:latin typeface="+mn-lt"/>
                <a:ea typeface="+mn-ea"/>
                <a:cs typeface="+mn-cs"/>
              </a:rPr>
              <a:t> to help with our styling. Notice that we also load up </a:t>
            </a:r>
            <a:r>
              <a:rPr lang="en-US" dirty="0" err="1" smtClean="0"/>
              <a:t>ui</a:t>
            </a:r>
            <a:r>
              <a:rPr lang="en-US" dirty="0" smtClean="0"/>
              <a:t>-router</a:t>
            </a:r>
            <a:r>
              <a:rPr lang="en-US" sz="1200" b="0" i="0" kern="1200" dirty="0" smtClean="0">
                <a:solidFill>
                  <a:schemeClr val="tx1"/>
                </a:solidFill>
                <a:effectLst/>
                <a:latin typeface="+mn-lt"/>
                <a:ea typeface="+mn-ea"/>
                <a:cs typeface="+mn-cs"/>
              </a:rPr>
              <a:t> in addition to loading Angular. UI Router is separate from the Angular core, just like </a:t>
            </a:r>
            <a:r>
              <a:rPr lang="en-US" sz="1200" b="0" i="0" kern="1200" dirty="0" err="1" smtClean="0">
                <a:solidFill>
                  <a:schemeClr val="tx1"/>
                </a:solidFill>
                <a:effectLst/>
                <a:latin typeface="+mn-lt"/>
                <a:ea typeface="+mn-ea"/>
                <a:cs typeface="+mn-cs"/>
              </a:rPr>
              <a:t>ngRoute</a:t>
            </a:r>
            <a:r>
              <a:rPr lang="en-US" sz="1200" b="0" i="0" kern="1200" dirty="0" smtClean="0">
                <a:solidFill>
                  <a:schemeClr val="tx1"/>
                </a:solidFill>
                <a:effectLst/>
                <a:latin typeface="+mn-lt"/>
                <a:ea typeface="+mn-ea"/>
                <a:cs typeface="+mn-cs"/>
              </a:rPr>
              <a:t> is separate.</a:t>
            </a:r>
          </a:p>
          <a:p>
            <a:r>
              <a:rPr lang="en-US" sz="1200" b="0" i="0" kern="1200" dirty="0" smtClean="0">
                <a:solidFill>
                  <a:schemeClr val="tx1"/>
                </a:solidFill>
                <a:effectLst/>
                <a:latin typeface="+mn-lt"/>
                <a:ea typeface="+mn-ea"/>
                <a:cs typeface="+mn-cs"/>
              </a:rPr>
              <a:t>When creating a link with UI-Router, you will </a:t>
            </a:r>
            <a:r>
              <a:rPr lang="en-US" sz="1200" b="0" i="0" kern="1200" dirty="0" err="1" smtClean="0">
                <a:solidFill>
                  <a:schemeClr val="tx1"/>
                </a:solidFill>
                <a:effectLst/>
                <a:latin typeface="+mn-lt"/>
                <a:ea typeface="+mn-ea"/>
                <a:cs typeface="+mn-cs"/>
              </a:rPr>
              <a:t>useui-sref</a:t>
            </a:r>
            <a:r>
              <a:rPr lang="en-US" sz="1200" b="0" i="0" kern="1200" dirty="0" smtClean="0">
                <a:solidFill>
                  <a:schemeClr val="tx1"/>
                </a:solidFill>
                <a:effectLst/>
                <a:latin typeface="+mn-lt"/>
                <a:ea typeface="+mn-ea"/>
                <a:cs typeface="+mn-cs"/>
              </a:rPr>
              <a:t>. The </a:t>
            </a:r>
            <a:r>
              <a:rPr lang="en-US" sz="1200" b="0" i="0" kern="1200" dirty="0" err="1" smtClean="0">
                <a:solidFill>
                  <a:schemeClr val="tx1"/>
                </a:solidFill>
                <a:effectLst/>
                <a:latin typeface="+mn-lt"/>
                <a:ea typeface="+mn-ea"/>
                <a:cs typeface="+mn-cs"/>
              </a:rPr>
              <a:t>href</a:t>
            </a:r>
            <a:r>
              <a:rPr lang="en-US" sz="1200" b="0" i="0" kern="1200" dirty="0" smtClean="0">
                <a:solidFill>
                  <a:schemeClr val="tx1"/>
                </a:solidFill>
                <a:effectLst/>
                <a:latin typeface="+mn-lt"/>
                <a:ea typeface="+mn-ea"/>
                <a:cs typeface="+mn-cs"/>
              </a:rPr>
              <a:t> will be generated from this and you want this to point to a certain </a:t>
            </a:r>
            <a:r>
              <a:rPr lang="en-US" sz="1200" b="1" i="0" kern="1200" dirty="0" smtClean="0">
                <a:solidFill>
                  <a:schemeClr val="tx1"/>
                </a:solidFill>
                <a:effectLst/>
                <a:latin typeface="+mn-lt"/>
                <a:ea typeface="+mn-ea"/>
                <a:cs typeface="+mn-cs"/>
              </a:rPr>
              <a:t>state</a:t>
            </a:r>
            <a:r>
              <a:rPr lang="en-US" sz="1200" b="0" i="0" kern="1200" dirty="0" smtClean="0">
                <a:solidFill>
                  <a:schemeClr val="tx1"/>
                </a:solidFill>
                <a:effectLst/>
                <a:latin typeface="+mn-lt"/>
                <a:ea typeface="+mn-ea"/>
                <a:cs typeface="+mn-cs"/>
              </a:rPr>
              <a:t> of your application. These are created in your app.js.</a:t>
            </a:r>
          </a:p>
          <a:p>
            <a:r>
              <a:rPr lang="en-US" sz="1200" b="0" i="0" kern="1200" dirty="0" smtClean="0">
                <a:solidFill>
                  <a:schemeClr val="tx1"/>
                </a:solidFill>
                <a:effectLst/>
                <a:latin typeface="+mn-lt"/>
                <a:ea typeface="+mn-ea"/>
                <a:cs typeface="+mn-cs"/>
              </a:rPr>
              <a:t>We also use &lt;div </a:t>
            </a:r>
            <a:r>
              <a:rPr lang="en-US" sz="1200" b="0" i="0" kern="1200" dirty="0" err="1" smtClean="0">
                <a:solidFill>
                  <a:schemeClr val="tx1"/>
                </a:solidFill>
                <a:effectLst/>
                <a:latin typeface="+mn-lt"/>
                <a:ea typeface="+mn-ea"/>
                <a:cs typeface="+mn-cs"/>
              </a:rPr>
              <a:t>ui</a:t>
            </a:r>
            <a:r>
              <a:rPr lang="en-US" sz="1200" b="0" i="0" kern="1200" dirty="0" smtClean="0">
                <a:solidFill>
                  <a:schemeClr val="tx1"/>
                </a:solidFill>
                <a:effectLst/>
                <a:latin typeface="+mn-lt"/>
                <a:ea typeface="+mn-ea"/>
                <a:cs typeface="+mn-cs"/>
              </a:rPr>
              <a:t>-view&gt;&lt;/div&gt; instead of </a:t>
            </a:r>
            <a:r>
              <a:rPr lang="en-US" sz="1200" b="0" i="0" kern="1200" dirty="0" err="1" smtClean="0">
                <a:solidFill>
                  <a:schemeClr val="tx1"/>
                </a:solidFill>
                <a:effectLst/>
                <a:latin typeface="+mn-lt"/>
                <a:ea typeface="+mn-ea"/>
                <a:cs typeface="+mn-cs"/>
              </a:rPr>
              <a:t>ngRoute’s</a:t>
            </a:r>
            <a:r>
              <a:rPr lang="en-US" sz="1200" b="0" i="0" kern="1200" dirty="0" smtClean="0">
                <a:solidFill>
                  <a:schemeClr val="tx1"/>
                </a:solidFill>
                <a:effectLst/>
                <a:latin typeface="+mn-lt"/>
                <a:ea typeface="+mn-ea"/>
                <a:cs typeface="+mn-cs"/>
              </a:rPr>
              <a:t> &lt;div </a:t>
            </a:r>
            <a:r>
              <a:rPr lang="en-US" sz="1200" b="0" i="0" kern="1200" dirty="0" err="1" smtClean="0">
                <a:solidFill>
                  <a:schemeClr val="tx1"/>
                </a:solidFill>
                <a:effectLst/>
                <a:latin typeface="+mn-lt"/>
                <a:ea typeface="+mn-ea"/>
                <a:cs typeface="+mn-cs"/>
              </a:rPr>
              <a:t>ng</a:t>
            </a:r>
            <a:r>
              <a:rPr lang="en-US" sz="1200" b="0" i="0" kern="1200" dirty="0" smtClean="0">
                <a:solidFill>
                  <a:schemeClr val="tx1"/>
                </a:solidFill>
                <a:effectLst/>
                <a:latin typeface="+mn-lt"/>
                <a:ea typeface="+mn-ea"/>
                <a:cs typeface="+mn-cs"/>
              </a:rPr>
              <a:t>-view&gt;&lt;/div&gt;.</a:t>
            </a:r>
          </a:p>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21</a:t>
            </a:fld>
            <a:endParaRPr lang="en-US"/>
          </a:p>
        </p:txBody>
      </p:sp>
    </p:spTree>
    <p:extLst>
      <p:ext uri="{BB962C8B-B14F-4D97-AF65-F5344CB8AC3E}">
        <p14:creationId xmlns:p14="http://schemas.microsoft.com/office/powerpoint/2010/main" val="212620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There’s our HTML file. We will use </a:t>
            </a:r>
            <a:r>
              <a:rPr lang="en-US" sz="1200" b="0" i="0" u="none" strike="noStrike" kern="1200" dirty="0" smtClean="0">
                <a:solidFill>
                  <a:schemeClr val="tx1"/>
                </a:solidFill>
                <a:effectLst/>
                <a:latin typeface="+mn-lt"/>
                <a:ea typeface="+mn-ea"/>
                <a:cs typeface="+mn-cs"/>
                <a:hlinkClick r:id="rId3"/>
              </a:rPr>
              <a:t>Bootstrap</a:t>
            </a:r>
            <a:r>
              <a:rPr lang="en-US" sz="1200" b="0" i="0" kern="1200" dirty="0" smtClean="0">
                <a:solidFill>
                  <a:schemeClr val="tx1"/>
                </a:solidFill>
                <a:effectLst/>
                <a:latin typeface="+mn-lt"/>
                <a:ea typeface="+mn-ea"/>
                <a:cs typeface="+mn-cs"/>
              </a:rPr>
              <a:t> to help with our styling. Notice that we also load up </a:t>
            </a:r>
            <a:r>
              <a:rPr lang="en-US" dirty="0" err="1" smtClean="0"/>
              <a:t>ui</a:t>
            </a:r>
            <a:r>
              <a:rPr lang="en-US" dirty="0" smtClean="0"/>
              <a:t>-router</a:t>
            </a:r>
            <a:r>
              <a:rPr lang="en-US" sz="1200" b="0" i="0" kern="1200" dirty="0" smtClean="0">
                <a:solidFill>
                  <a:schemeClr val="tx1"/>
                </a:solidFill>
                <a:effectLst/>
                <a:latin typeface="+mn-lt"/>
                <a:ea typeface="+mn-ea"/>
                <a:cs typeface="+mn-cs"/>
              </a:rPr>
              <a:t> in addition to loading Angular. UI Router is separate from the Angular core, just like </a:t>
            </a:r>
            <a:r>
              <a:rPr lang="en-US" sz="1200" b="0" i="0" kern="1200" dirty="0" err="1" smtClean="0">
                <a:solidFill>
                  <a:schemeClr val="tx1"/>
                </a:solidFill>
                <a:effectLst/>
                <a:latin typeface="+mn-lt"/>
                <a:ea typeface="+mn-ea"/>
                <a:cs typeface="+mn-cs"/>
              </a:rPr>
              <a:t>ngRoute</a:t>
            </a:r>
            <a:r>
              <a:rPr lang="en-US" sz="1200" b="0" i="0" kern="1200" dirty="0" smtClean="0">
                <a:solidFill>
                  <a:schemeClr val="tx1"/>
                </a:solidFill>
                <a:effectLst/>
                <a:latin typeface="+mn-lt"/>
                <a:ea typeface="+mn-ea"/>
                <a:cs typeface="+mn-cs"/>
              </a:rPr>
              <a:t> is separate.</a:t>
            </a:r>
          </a:p>
          <a:p>
            <a:r>
              <a:rPr lang="en-US" sz="1200" b="0" i="0" kern="1200" dirty="0" smtClean="0">
                <a:solidFill>
                  <a:schemeClr val="tx1"/>
                </a:solidFill>
                <a:effectLst/>
                <a:latin typeface="+mn-lt"/>
                <a:ea typeface="+mn-ea"/>
                <a:cs typeface="+mn-cs"/>
              </a:rPr>
              <a:t>When creating a link with UI-Router, you will </a:t>
            </a:r>
            <a:r>
              <a:rPr lang="en-US" sz="1200" b="0" i="0" kern="1200" dirty="0" err="1" smtClean="0">
                <a:solidFill>
                  <a:schemeClr val="tx1"/>
                </a:solidFill>
                <a:effectLst/>
                <a:latin typeface="+mn-lt"/>
                <a:ea typeface="+mn-ea"/>
                <a:cs typeface="+mn-cs"/>
              </a:rPr>
              <a:t>useui-sref</a:t>
            </a:r>
            <a:r>
              <a:rPr lang="en-US" sz="1200" b="0" i="0" kern="1200" dirty="0" smtClean="0">
                <a:solidFill>
                  <a:schemeClr val="tx1"/>
                </a:solidFill>
                <a:effectLst/>
                <a:latin typeface="+mn-lt"/>
                <a:ea typeface="+mn-ea"/>
                <a:cs typeface="+mn-cs"/>
              </a:rPr>
              <a:t>. The </a:t>
            </a:r>
            <a:r>
              <a:rPr lang="en-US" sz="1200" b="0" i="0" kern="1200" dirty="0" err="1" smtClean="0">
                <a:solidFill>
                  <a:schemeClr val="tx1"/>
                </a:solidFill>
                <a:effectLst/>
                <a:latin typeface="+mn-lt"/>
                <a:ea typeface="+mn-ea"/>
                <a:cs typeface="+mn-cs"/>
              </a:rPr>
              <a:t>href</a:t>
            </a:r>
            <a:r>
              <a:rPr lang="en-US" sz="1200" b="0" i="0" kern="1200" dirty="0" smtClean="0">
                <a:solidFill>
                  <a:schemeClr val="tx1"/>
                </a:solidFill>
                <a:effectLst/>
                <a:latin typeface="+mn-lt"/>
                <a:ea typeface="+mn-ea"/>
                <a:cs typeface="+mn-cs"/>
              </a:rPr>
              <a:t> will be generated from this and you want this to point to a certain </a:t>
            </a:r>
            <a:r>
              <a:rPr lang="en-US" sz="1200" b="1" i="0" kern="1200" dirty="0" smtClean="0">
                <a:solidFill>
                  <a:schemeClr val="tx1"/>
                </a:solidFill>
                <a:effectLst/>
                <a:latin typeface="+mn-lt"/>
                <a:ea typeface="+mn-ea"/>
                <a:cs typeface="+mn-cs"/>
              </a:rPr>
              <a:t>state</a:t>
            </a:r>
            <a:r>
              <a:rPr lang="en-US" sz="1200" b="0" i="0" kern="1200" dirty="0" smtClean="0">
                <a:solidFill>
                  <a:schemeClr val="tx1"/>
                </a:solidFill>
                <a:effectLst/>
                <a:latin typeface="+mn-lt"/>
                <a:ea typeface="+mn-ea"/>
                <a:cs typeface="+mn-cs"/>
              </a:rPr>
              <a:t> of your application. These are created in your app.js.</a:t>
            </a:r>
          </a:p>
          <a:p>
            <a:r>
              <a:rPr lang="en-US" sz="1200" b="0" i="0" kern="1200" dirty="0" smtClean="0">
                <a:solidFill>
                  <a:schemeClr val="tx1"/>
                </a:solidFill>
                <a:effectLst/>
                <a:latin typeface="+mn-lt"/>
                <a:ea typeface="+mn-ea"/>
                <a:cs typeface="+mn-cs"/>
              </a:rPr>
              <a:t>We also use &lt;div </a:t>
            </a:r>
            <a:r>
              <a:rPr lang="en-US" sz="1200" b="0" i="0" kern="1200" dirty="0" err="1" smtClean="0">
                <a:solidFill>
                  <a:schemeClr val="tx1"/>
                </a:solidFill>
                <a:effectLst/>
                <a:latin typeface="+mn-lt"/>
                <a:ea typeface="+mn-ea"/>
                <a:cs typeface="+mn-cs"/>
              </a:rPr>
              <a:t>ui</a:t>
            </a:r>
            <a:r>
              <a:rPr lang="en-US" sz="1200" b="0" i="0" kern="1200" dirty="0" smtClean="0">
                <a:solidFill>
                  <a:schemeClr val="tx1"/>
                </a:solidFill>
                <a:effectLst/>
                <a:latin typeface="+mn-lt"/>
                <a:ea typeface="+mn-ea"/>
                <a:cs typeface="+mn-cs"/>
              </a:rPr>
              <a:t>-view&gt;&lt;/div&gt; instead of </a:t>
            </a:r>
            <a:r>
              <a:rPr lang="en-US" sz="1200" b="0" i="0" kern="1200" dirty="0" err="1" smtClean="0">
                <a:solidFill>
                  <a:schemeClr val="tx1"/>
                </a:solidFill>
                <a:effectLst/>
                <a:latin typeface="+mn-lt"/>
                <a:ea typeface="+mn-ea"/>
                <a:cs typeface="+mn-cs"/>
              </a:rPr>
              <a:t>ngRoute’s</a:t>
            </a:r>
            <a:r>
              <a:rPr lang="en-US" sz="1200" b="0" i="0" kern="1200" dirty="0" smtClean="0">
                <a:solidFill>
                  <a:schemeClr val="tx1"/>
                </a:solidFill>
                <a:effectLst/>
                <a:latin typeface="+mn-lt"/>
                <a:ea typeface="+mn-ea"/>
                <a:cs typeface="+mn-cs"/>
              </a:rPr>
              <a:t> &lt;div </a:t>
            </a:r>
            <a:r>
              <a:rPr lang="en-US" sz="1200" b="0" i="0" kern="1200" dirty="0" err="1" smtClean="0">
                <a:solidFill>
                  <a:schemeClr val="tx1"/>
                </a:solidFill>
                <a:effectLst/>
                <a:latin typeface="+mn-lt"/>
                <a:ea typeface="+mn-ea"/>
                <a:cs typeface="+mn-cs"/>
              </a:rPr>
              <a:t>ng</a:t>
            </a:r>
            <a:r>
              <a:rPr lang="en-US" sz="1200" b="0" i="0" kern="1200" dirty="0" smtClean="0">
                <a:solidFill>
                  <a:schemeClr val="tx1"/>
                </a:solidFill>
                <a:effectLst/>
                <a:latin typeface="+mn-lt"/>
                <a:ea typeface="+mn-ea"/>
                <a:cs typeface="+mn-cs"/>
              </a:rPr>
              <a:t>-view&gt;&lt;/div&gt;.</a:t>
            </a:r>
          </a:p>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22</a:t>
            </a:fld>
            <a:endParaRPr lang="en-US"/>
          </a:p>
        </p:txBody>
      </p:sp>
    </p:spTree>
    <p:extLst>
      <p:ext uri="{BB962C8B-B14F-4D97-AF65-F5344CB8AC3E}">
        <p14:creationId xmlns:p14="http://schemas.microsoft.com/office/powerpoint/2010/main" val="2663325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23</a:t>
            </a:fld>
            <a:endParaRPr lang="en-US"/>
          </a:p>
        </p:txBody>
      </p:sp>
    </p:spTree>
    <p:extLst>
      <p:ext uri="{BB962C8B-B14F-4D97-AF65-F5344CB8AC3E}">
        <p14:creationId xmlns:p14="http://schemas.microsoft.com/office/powerpoint/2010/main" val="962337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24</a:t>
            </a:fld>
            <a:endParaRPr lang="en-US"/>
          </a:p>
        </p:txBody>
      </p:sp>
    </p:spTree>
    <p:extLst>
      <p:ext uri="{BB962C8B-B14F-4D97-AF65-F5344CB8AC3E}">
        <p14:creationId xmlns:p14="http://schemas.microsoft.com/office/powerpoint/2010/main" val="3776475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25</a:t>
            </a:fld>
            <a:endParaRPr lang="en-US"/>
          </a:p>
        </p:txBody>
      </p:sp>
    </p:spTree>
    <p:extLst>
      <p:ext uri="{BB962C8B-B14F-4D97-AF65-F5344CB8AC3E}">
        <p14:creationId xmlns:p14="http://schemas.microsoft.com/office/powerpoint/2010/main" val="3887394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26</a:t>
            </a:fld>
            <a:endParaRPr lang="en-US"/>
          </a:p>
        </p:txBody>
      </p:sp>
    </p:spTree>
    <p:extLst>
      <p:ext uri="{BB962C8B-B14F-4D97-AF65-F5344CB8AC3E}">
        <p14:creationId xmlns:p14="http://schemas.microsoft.com/office/powerpoint/2010/main" val="2103154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27</a:t>
            </a:fld>
            <a:endParaRPr lang="en-US"/>
          </a:p>
        </p:txBody>
      </p:sp>
    </p:spTree>
    <p:extLst>
      <p:ext uri="{BB962C8B-B14F-4D97-AF65-F5344CB8AC3E}">
        <p14:creationId xmlns:p14="http://schemas.microsoft.com/office/powerpoint/2010/main" val="2681554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28</a:t>
            </a:fld>
            <a:endParaRPr lang="en-US"/>
          </a:p>
        </p:txBody>
      </p:sp>
    </p:spTree>
    <p:extLst>
      <p:ext uri="{BB962C8B-B14F-4D97-AF65-F5344CB8AC3E}">
        <p14:creationId xmlns:p14="http://schemas.microsoft.com/office/powerpoint/2010/main" val="1233086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29</a:t>
            </a:fld>
            <a:endParaRPr lang="en-US"/>
          </a:p>
        </p:txBody>
      </p:sp>
    </p:spTree>
    <p:extLst>
      <p:ext uri="{BB962C8B-B14F-4D97-AF65-F5344CB8AC3E}">
        <p14:creationId xmlns:p14="http://schemas.microsoft.com/office/powerpoint/2010/main" val="2381184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30</a:t>
            </a:fld>
            <a:endParaRPr lang="en-US"/>
          </a:p>
        </p:txBody>
      </p:sp>
    </p:spTree>
    <p:extLst>
      <p:ext uri="{BB962C8B-B14F-4D97-AF65-F5344CB8AC3E}">
        <p14:creationId xmlns:p14="http://schemas.microsoft.com/office/powerpoint/2010/main" val="3961514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本章節的內容會延續前一個</a:t>
            </a:r>
            <a:r>
              <a:rPr lang="en-US" altLang="zh-TW" dirty="0" smtClean="0"/>
              <a:t>Session</a:t>
            </a:r>
            <a:r>
              <a:rPr lang="zh-TW" altLang="en-US" dirty="0" smtClean="0"/>
              <a:t>的知識與內容</a:t>
            </a:r>
            <a:r>
              <a:rPr lang="en-US" altLang="zh-TW" dirty="0" smtClean="0"/>
              <a:t>, </a:t>
            </a:r>
            <a:r>
              <a:rPr lang="zh-TW" altLang="en-US" dirty="0" smtClean="0"/>
              <a:t>如果對前一章節不熟悉的話</a:t>
            </a:r>
            <a:r>
              <a:rPr lang="en-US" altLang="zh-TW" dirty="0" smtClean="0"/>
              <a:t>, </a:t>
            </a:r>
            <a:r>
              <a:rPr lang="zh-TW" altLang="en-US" dirty="0" smtClean="0"/>
              <a:t>可以在</a:t>
            </a:r>
            <a:r>
              <a:rPr lang="en-US" altLang="zh-TW" dirty="0" err="1" smtClean="0"/>
              <a:t>Yoube</a:t>
            </a:r>
            <a:r>
              <a:rPr lang="zh-TW" altLang="en-US" dirty="0" smtClean="0"/>
              <a:t>或</a:t>
            </a:r>
            <a:r>
              <a:rPr lang="en-US" altLang="zh-TW" dirty="0" err="1" smtClean="0"/>
              <a:t>Slideshare</a:t>
            </a:r>
            <a:r>
              <a:rPr lang="zh-TW" altLang="en-US" dirty="0" smtClean="0"/>
              <a:t>找到文件與教學錄影</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a:t>
            </a:fld>
            <a:endParaRPr lang="en-US"/>
          </a:p>
        </p:txBody>
      </p:sp>
    </p:spTree>
    <p:extLst>
      <p:ext uri="{BB962C8B-B14F-4D97-AF65-F5344CB8AC3E}">
        <p14:creationId xmlns:p14="http://schemas.microsoft.com/office/powerpoint/2010/main" val="2817555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31</a:t>
            </a:fld>
            <a:endParaRPr lang="en-US"/>
          </a:p>
        </p:txBody>
      </p:sp>
    </p:spTree>
    <p:extLst>
      <p:ext uri="{BB962C8B-B14F-4D97-AF65-F5344CB8AC3E}">
        <p14:creationId xmlns:p14="http://schemas.microsoft.com/office/powerpoint/2010/main" val="4267218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32</a:t>
            </a:fld>
            <a:endParaRPr lang="en-US"/>
          </a:p>
        </p:txBody>
      </p:sp>
    </p:spTree>
    <p:extLst>
      <p:ext uri="{BB962C8B-B14F-4D97-AF65-F5344CB8AC3E}">
        <p14:creationId xmlns:p14="http://schemas.microsoft.com/office/powerpoint/2010/main" val="1055023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33</a:t>
            </a:fld>
            <a:endParaRPr lang="en-US"/>
          </a:p>
        </p:txBody>
      </p:sp>
    </p:spTree>
    <p:extLst>
      <p:ext uri="{BB962C8B-B14F-4D97-AF65-F5344CB8AC3E}">
        <p14:creationId xmlns:p14="http://schemas.microsoft.com/office/powerpoint/2010/main" val="4067580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35</a:t>
            </a:fld>
            <a:endParaRPr lang="en-US"/>
          </a:p>
        </p:txBody>
      </p:sp>
    </p:spTree>
    <p:extLst>
      <p:ext uri="{BB962C8B-B14F-4D97-AF65-F5344CB8AC3E}">
        <p14:creationId xmlns:p14="http://schemas.microsoft.com/office/powerpoint/2010/main" val="13809858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axes.</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36</a:t>
            </a:fld>
            <a:endParaRPr lang="en-US"/>
          </a:p>
        </p:txBody>
      </p:sp>
    </p:spTree>
    <p:extLst>
      <p:ext uri="{BB962C8B-B14F-4D97-AF65-F5344CB8AC3E}">
        <p14:creationId xmlns:p14="http://schemas.microsoft.com/office/powerpoint/2010/main" val="16620512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axes.</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37</a:t>
            </a:fld>
            <a:endParaRPr lang="en-US"/>
          </a:p>
        </p:txBody>
      </p:sp>
    </p:spTree>
    <p:extLst>
      <p:ext uri="{BB962C8B-B14F-4D97-AF65-F5344CB8AC3E}">
        <p14:creationId xmlns:p14="http://schemas.microsoft.com/office/powerpoint/2010/main" val="2659348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axes.</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38</a:t>
            </a:fld>
            <a:endParaRPr lang="en-US"/>
          </a:p>
        </p:txBody>
      </p:sp>
    </p:spTree>
    <p:extLst>
      <p:ext uri="{BB962C8B-B14F-4D97-AF65-F5344CB8AC3E}">
        <p14:creationId xmlns:p14="http://schemas.microsoft.com/office/powerpoint/2010/main" val="1145167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39</a:t>
            </a:fld>
            <a:endParaRPr lang="en-US"/>
          </a:p>
        </p:txBody>
      </p:sp>
    </p:spTree>
    <p:extLst>
      <p:ext uri="{BB962C8B-B14F-4D97-AF65-F5344CB8AC3E}">
        <p14:creationId xmlns:p14="http://schemas.microsoft.com/office/powerpoint/2010/main" val="33098486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axes.</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40</a:t>
            </a:fld>
            <a:endParaRPr lang="en-US"/>
          </a:p>
        </p:txBody>
      </p:sp>
    </p:spTree>
    <p:extLst>
      <p:ext uri="{BB962C8B-B14F-4D97-AF65-F5344CB8AC3E}">
        <p14:creationId xmlns:p14="http://schemas.microsoft.com/office/powerpoint/2010/main" val="2237905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axes.</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41</a:t>
            </a:fld>
            <a:endParaRPr lang="en-US"/>
          </a:p>
        </p:txBody>
      </p:sp>
    </p:spTree>
    <p:extLst>
      <p:ext uri="{BB962C8B-B14F-4D97-AF65-F5344CB8AC3E}">
        <p14:creationId xmlns:p14="http://schemas.microsoft.com/office/powerpoint/2010/main" val="524377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agenda is… </a:t>
            </a:r>
          </a:p>
          <a:p>
            <a:r>
              <a:rPr lang="en-US" sz="1200" b="0" i="0" u="none" strike="noStrike" kern="1200" baseline="0" dirty="0" smtClean="0">
                <a:solidFill>
                  <a:schemeClr val="tx1"/>
                </a:solidFill>
                <a:latin typeface="+mn-lt"/>
                <a:ea typeface="+mn-ea"/>
                <a:cs typeface="+mn-cs"/>
              </a:rPr>
              <a:t>We’re going to start off with some of the key features </a:t>
            </a:r>
            <a:r>
              <a:rPr lang="en-US" sz="1200" b="1" i="1" u="none" strike="noStrike" kern="1200" baseline="0" dirty="0" err="1" smtClean="0">
                <a:solidFill>
                  <a:schemeClr val="tx1"/>
                </a:solidFill>
                <a:latin typeface="+mn-lt"/>
                <a:ea typeface="+mn-ea"/>
                <a:cs typeface="+mn-cs"/>
              </a:rPr>
              <a:t>AngularJS</a:t>
            </a:r>
            <a:r>
              <a:rPr lang="en-US" sz="1200" b="1"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offers and I’ll kind of introduce the challenge with writing SPAs from scratch. </a:t>
            </a:r>
          </a:p>
          <a:p>
            <a:r>
              <a:rPr lang="en-US" sz="1200" b="0" i="0" u="none" strike="noStrike" kern="1200" baseline="0" dirty="0" smtClean="0">
                <a:solidFill>
                  <a:schemeClr val="tx1"/>
                </a:solidFill>
                <a:latin typeface="+mn-lt"/>
                <a:ea typeface="+mn-ea"/>
                <a:cs typeface="+mn-cs"/>
              </a:rPr>
              <a:t>Anyone who knows me knows I do not recommend writing them from scratch. I just think that in the long term it is, when it comes to maintenance, a nightmare. </a:t>
            </a:r>
          </a:p>
          <a:p>
            <a:r>
              <a:rPr lang="en-US" sz="1200" b="0" i="0" u="none" strike="noStrike" kern="1200" baseline="0" dirty="0" smtClean="0">
                <a:solidFill>
                  <a:schemeClr val="tx1"/>
                </a:solidFill>
                <a:latin typeface="+mn-lt"/>
                <a:ea typeface="+mn-ea"/>
                <a:cs typeface="+mn-cs"/>
              </a:rPr>
              <a:t>There’s too many scripts involved and I’m worried about version dependencies and scripts changing and things breaking. </a:t>
            </a:r>
          </a:p>
          <a:p>
            <a:r>
              <a:rPr lang="en-US" sz="1200" b="0" i="0" u="none" strike="noStrike" kern="1200" baseline="0" dirty="0" smtClean="0">
                <a:solidFill>
                  <a:schemeClr val="tx1"/>
                </a:solidFill>
                <a:latin typeface="+mn-lt"/>
                <a:ea typeface="+mn-ea"/>
                <a:cs typeface="+mn-cs"/>
              </a:rPr>
              <a:t>So we’re going to talk about that and how Angular addresses it. </a:t>
            </a:r>
          </a:p>
          <a:p>
            <a:r>
              <a:rPr lang="en-US" sz="1200" b="0" i="0" u="none" strike="noStrike" kern="1200" baseline="0" dirty="0" smtClean="0">
                <a:solidFill>
                  <a:schemeClr val="tx1"/>
                </a:solidFill>
                <a:latin typeface="+mn-lt"/>
                <a:ea typeface="+mn-ea"/>
                <a:cs typeface="+mn-cs"/>
              </a:rPr>
              <a:t>Then we’re going to get started with some of the framework fundamental features that Angular provides. </a:t>
            </a:r>
          </a:p>
          <a:p>
            <a:r>
              <a:rPr lang="en-US" sz="1200" b="0" i="0" u="none" strike="noStrike" kern="1200" baseline="0" dirty="0" smtClean="0">
                <a:solidFill>
                  <a:schemeClr val="tx1"/>
                </a:solidFill>
                <a:latin typeface="+mn-lt"/>
                <a:ea typeface="+mn-ea"/>
                <a:cs typeface="+mn-cs"/>
              </a:rPr>
              <a:t>Then I’ll go into some of those key features that you’ve really got to start off with, kind of the A-B-Cs of Angular if you will, so Directives, Filters and two-way Data Binding which is just awesome. </a:t>
            </a:r>
          </a:p>
          <a:p>
            <a:r>
              <a:rPr lang="en-US" sz="1200" b="0" i="0" u="none" strike="noStrike" kern="1200" baseline="0" dirty="0" smtClean="0">
                <a:solidFill>
                  <a:schemeClr val="tx1"/>
                </a:solidFill>
                <a:latin typeface="+mn-lt"/>
                <a:ea typeface="+mn-ea"/>
                <a:cs typeface="+mn-cs"/>
              </a:rPr>
              <a:t>I’m a big fan of some of the other scripts out there – like </a:t>
            </a:r>
            <a:r>
              <a:rPr lang="en-US" sz="1200" b="1" i="1" u="none" strike="noStrike" kern="1200" baseline="0" dirty="0" err="1" smtClean="0">
                <a:solidFill>
                  <a:schemeClr val="tx1"/>
                </a:solidFill>
                <a:latin typeface="+mn-lt"/>
                <a:ea typeface="+mn-ea"/>
                <a:cs typeface="+mn-cs"/>
              </a:rPr>
              <a:t>KnockoutJS</a:t>
            </a:r>
            <a:r>
              <a:rPr lang="en-US" sz="1200" b="1"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as an example - but you’re going to see that Angular is a true framework. It’s not just a library that does maybe one or two things: it actually can do a LOT of different things. </a:t>
            </a:r>
          </a:p>
          <a:p>
            <a:r>
              <a:rPr lang="en-US" sz="1200" b="0" i="0" u="none" strike="noStrike" kern="1200" baseline="0" dirty="0" smtClean="0">
                <a:solidFill>
                  <a:schemeClr val="tx1"/>
                </a:solidFill>
                <a:latin typeface="+mn-lt"/>
                <a:ea typeface="+mn-ea"/>
                <a:cs typeface="+mn-cs"/>
              </a:rPr>
              <a:t>Once we get through the Directives, Filters and Data Binding we’re going to talk about Views, Controllers and Scope. </a:t>
            </a:r>
          </a:p>
          <a:p>
            <a:r>
              <a:rPr lang="en-US" sz="1200" b="0" i="0" u="none" strike="noStrike" kern="1200" baseline="0" dirty="0" smtClean="0">
                <a:solidFill>
                  <a:schemeClr val="tx1"/>
                </a:solidFill>
                <a:latin typeface="+mn-lt"/>
                <a:ea typeface="+mn-ea"/>
                <a:cs typeface="+mn-cs"/>
              </a:rPr>
              <a:t>And then we’ll wrap up with Modules, and we’ll talk about how all this other stuff fits into modules, and then we’ll get into some SPA concepts like Routes and even Factories for sharing data and using data.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a:t>
            </a:fld>
            <a:endParaRPr lang="en-US"/>
          </a:p>
        </p:txBody>
      </p:sp>
    </p:spTree>
    <p:extLst>
      <p:ext uri="{BB962C8B-B14F-4D97-AF65-F5344CB8AC3E}">
        <p14:creationId xmlns:p14="http://schemas.microsoft.com/office/powerpoint/2010/main" val="774518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axes.</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42</a:t>
            </a:fld>
            <a:endParaRPr lang="en-US"/>
          </a:p>
        </p:txBody>
      </p:sp>
    </p:spTree>
    <p:extLst>
      <p:ext uri="{BB962C8B-B14F-4D97-AF65-F5344CB8AC3E}">
        <p14:creationId xmlns:p14="http://schemas.microsoft.com/office/powerpoint/2010/main" val="20472264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43</a:t>
            </a:fld>
            <a:endParaRPr lang="en-US"/>
          </a:p>
        </p:txBody>
      </p:sp>
    </p:spTree>
    <p:extLst>
      <p:ext uri="{BB962C8B-B14F-4D97-AF65-F5344CB8AC3E}">
        <p14:creationId xmlns:p14="http://schemas.microsoft.com/office/powerpoint/2010/main" val="2455601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44</a:t>
            </a:fld>
            <a:endParaRPr lang="en-US"/>
          </a:p>
        </p:txBody>
      </p:sp>
    </p:spTree>
    <p:extLst>
      <p:ext uri="{BB962C8B-B14F-4D97-AF65-F5344CB8AC3E}">
        <p14:creationId xmlns:p14="http://schemas.microsoft.com/office/powerpoint/2010/main" val="25188313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45</a:t>
            </a:fld>
            <a:endParaRPr lang="en-US"/>
          </a:p>
        </p:txBody>
      </p:sp>
    </p:spTree>
    <p:extLst>
      <p:ext uri="{BB962C8B-B14F-4D97-AF65-F5344CB8AC3E}">
        <p14:creationId xmlns:p14="http://schemas.microsoft.com/office/powerpoint/2010/main" val="917956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本章節的內容會延續前一個</a:t>
            </a:r>
            <a:r>
              <a:rPr lang="en-US" altLang="zh-TW" dirty="0" smtClean="0"/>
              <a:t>Session</a:t>
            </a:r>
            <a:r>
              <a:rPr lang="zh-TW" altLang="en-US" dirty="0" smtClean="0"/>
              <a:t>的知識與內容</a:t>
            </a:r>
            <a:r>
              <a:rPr lang="en-US" altLang="zh-TW" dirty="0" smtClean="0"/>
              <a:t>, </a:t>
            </a:r>
            <a:r>
              <a:rPr lang="zh-TW" altLang="en-US" dirty="0" smtClean="0"/>
              <a:t>如果對前一章節不熟悉的話</a:t>
            </a:r>
            <a:r>
              <a:rPr lang="en-US" altLang="zh-TW" dirty="0" smtClean="0"/>
              <a:t>, </a:t>
            </a:r>
            <a:r>
              <a:rPr lang="zh-TW" altLang="en-US" dirty="0" smtClean="0"/>
              <a:t>可以在</a:t>
            </a:r>
            <a:r>
              <a:rPr lang="en-US" altLang="zh-TW" dirty="0" err="1" smtClean="0"/>
              <a:t>Yoube</a:t>
            </a:r>
            <a:r>
              <a:rPr lang="zh-TW" altLang="en-US" dirty="0" smtClean="0"/>
              <a:t>或</a:t>
            </a:r>
            <a:r>
              <a:rPr lang="en-US" altLang="zh-TW" dirty="0" err="1" smtClean="0"/>
              <a:t>Slideshare</a:t>
            </a:r>
            <a:r>
              <a:rPr lang="zh-TW" altLang="en-US" dirty="0" smtClean="0"/>
              <a:t>找到文件與教學錄影</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47</a:t>
            </a:fld>
            <a:endParaRPr lang="en-US"/>
          </a:p>
        </p:txBody>
      </p:sp>
    </p:spTree>
    <p:extLst>
      <p:ext uri="{BB962C8B-B14F-4D97-AF65-F5344CB8AC3E}">
        <p14:creationId xmlns:p14="http://schemas.microsoft.com/office/powerpoint/2010/main" val="1951896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48</a:t>
            </a:fld>
            <a:endParaRPr lang="en-US"/>
          </a:p>
        </p:txBody>
      </p:sp>
    </p:spTree>
    <p:extLst>
      <p:ext uri="{BB962C8B-B14F-4D97-AF65-F5344CB8AC3E}">
        <p14:creationId xmlns:p14="http://schemas.microsoft.com/office/powerpoint/2010/main" val="3591569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49</a:t>
            </a:fld>
            <a:endParaRPr lang="en-US"/>
          </a:p>
        </p:txBody>
      </p:sp>
    </p:spTree>
    <p:extLst>
      <p:ext uri="{BB962C8B-B14F-4D97-AF65-F5344CB8AC3E}">
        <p14:creationId xmlns:p14="http://schemas.microsoft.com/office/powerpoint/2010/main" val="40398320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50</a:t>
            </a:fld>
            <a:endParaRPr lang="en-US"/>
          </a:p>
        </p:txBody>
      </p:sp>
    </p:spTree>
    <p:extLst>
      <p:ext uri="{BB962C8B-B14F-4D97-AF65-F5344CB8AC3E}">
        <p14:creationId xmlns:p14="http://schemas.microsoft.com/office/powerpoint/2010/main" val="2123842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51</a:t>
            </a:fld>
            <a:endParaRPr lang="en-US"/>
          </a:p>
        </p:txBody>
      </p:sp>
    </p:spTree>
    <p:extLst>
      <p:ext uri="{BB962C8B-B14F-4D97-AF65-F5344CB8AC3E}">
        <p14:creationId xmlns:p14="http://schemas.microsoft.com/office/powerpoint/2010/main" val="16288672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52</a:t>
            </a:fld>
            <a:endParaRPr lang="en-US"/>
          </a:p>
        </p:txBody>
      </p:sp>
    </p:spTree>
    <p:extLst>
      <p:ext uri="{BB962C8B-B14F-4D97-AF65-F5344CB8AC3E}">
        <p14:creationId xmlns:p14="http://schemas.microsoft.com/office/powerpoint/2010/main" val="2890982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1" i="0" kern="1200" dirty="0" smtClean="0">
                <a:solidFill>
                  <a:schemeClr val="tx1"/>
                </a:solidFill>
                <a:effectLst/>
                <a:latin typeface="+mn-lt"/>
                <a:ea typeface="+mn-ea"/>
                <a:cs typeface="+mn-cs"/>
              </a:rPr>
              <a:t>何謂 </a:t>
            </a:r>
            <a:r>
              <a:rPr lang="en-US" altLang="zh-TW" sz="1200" b="1" i="0" kern="1200" dirty="0" smtClean="0">
                <a:solidFill>
                  <a:schemeClr val="tx1"/>
                </a:solidFill>
                <a:effectLst/>
                <a:latin typeface="+mn-lt"/>
                <a:ea typeface="+mn-ea"/>
                <a:cs typeface="+mn-cs"/>
              </a:rPr>
              <a:t>REST?</a:t>
            </a:r>
          </a:p>
          <a:p>
            <a:r>
              <a:rPr lang="en-US" altLang="zh-TW" sz="1200" b="0" i="0" kern="1200" dirty="0" smtClean="0">
                <a:solidFill>
                  <a:schemeClr val="tx1"/>
                </a:solidFill>
                <a:effectLst/>
                <a:latin typeface="+mn-lt"/>
                <a:ea typeface="+mn-ea"/>
                <a:cs typeface="+mn-cs"/>
              </a:rPr>
              <a:t>REST</a:t>
            </a:r>
            <a:r>
              <a:rPr lang="zh-TW" altLang="en-US" sz="1200" b="0" i="0" kern="1200" dirty="0" smtClean="0">
                <a:solidFill>
                  <a:schemeClr val="tx1"/>
                </a:solidFill>
                <a:effectLst/>
                <a:latin typeface="+mn-lt"/>
                <a:ea typeface="+mn-ea"/>
                <a:cs typeface="+mn-cs"/>
              </a:rPr>
              <a:t>是</a:t>
            </a:r>
            <a:r>
              <a:rPr lang="en-US" altLang="zh-TW" sz="1200" b="0" i="0" kern="1200" dirty="0" err="1" smtClean="0">
                <a:solidFill>
                  <a:schemeClr val="tx1"/>
                </a:solidFill>
                <a:effectLst/>
                <a:latin typeface="+mn-lt"/>
                <a:ea typeface="+mn-ea"/>
                <a:cs typeface="+mn-cs"/>
              </a:rPr>
              <a:t>REpresentational</a:t>
            </a:r>
            <a:r>
              <a:rPr lang="en-US" altLang="zh-TW" sz="1200" b="0" i="0" kern="1200" dirty="0" smtClean="0">
                <a:solidFill>
                  <a:schemeClr val="tx1"/>
                </a:solidFill>
                <a:effectLst/>
                <a:latin typeface="+mn-lt"/>
                <a:ea typeface="+mn-ea"/>
                <a:cs typeface="+mn-cs"/>
              </a:rPr>
              <a:t> State Transfer</a:t>
            </a:r>
            <a:r>
              <a:rPr lang="zh-TW" altLang="en-US" sz="1200" b="0" i="0" kern="1200" dirty="0" smtClean="0">
                <a:solidFill>
                  <a:schemeClr val="tx1"/>
                </a:solidFill>
                <a:effectLst/>
                <a:latin typeface="+mn-lt"/>
                <a:ea typeface="+mn-ea"/>
                <a:cs typeface="+mn-cs"/>
              </a:rPr>
              <a:t>的縮寫，從這個縮寫實在很難看出這東西是什麼，然而他是一個設計理念，而這個概念也漸漸變成目前</a:t>
            </a:r>
            <a:r>
              <a:rPr lang="en-US" altLang="zh-TW" sz="1200" b="0" i="0" kern="1200" dirty="0" smtClean="0">
                <a:solidFill>
                  <a:schemeClr val="tx1"/>
                </a:solidFill>
                <a:effectLst/>
                <a:latin typeface="+mn-lt"/>
                <a:ea typeface="+mn-ea"/>
                <a:cs typeface="+mn-cs"/>
              </a:rPr>
              <a:t>Web</a:t>
            </a:r>
            <a:r>
              <a:rPr lang="zh-TW" altLang="en-US" sz="1200" b="0" i="0" kern="1200" dirty="0" smtClean="0">
                <a:solidFill>
                  <a:schemeClr val="tx1"/>
                </a:solidFill>
                <a:effectLst/>
                <a:latin typeface="+mn-lt"/>
                <a:ea typeface="+mn-ea"/>
                <a:cs typeface="+mn-cs"/>
              </a:rPr>
              <a:t>設計的主流。</a:t>
            </a:r>
            <a:r>
              <a:rPr lang="en-US" altLang="zh-TW" sz="1200" b="0" i="0" kern="1200" dirty="0" smtClean="0">
                <a:solidFill>
                  <a:schemeClr val="tx1"/>
                </a:solidFill>
                <a:effectLst/>
                <a:latin typeface="+mn-lt"/>
                <a:ea typeface="+mn-ea"/>
                <a:cs typeface="+mn-cs"/>
              </a:rPr>
              <a:t>REST</a:t>
            </a:r>
            <a:r>
              <a:rPr lang="zh-TW" altLang="en-US" sz="1200" b="0" i="0" kern="1200" dirty="0" smtClean="0">
                <a:solidFill>
                  <a:schemeClr val="tx1"/>
                </a:solidFill>
                <a:effectLst/>
                <a:latin typeface="+mn-lt"/>
                <a:ea typeface="+mn-ea"/>
                <a:cs typeface="+mn-cs"/>
              </a:rPr>
              <a:t>把所有</a:t>
            </a:r>
            <a:r>
              <a:rPr lang="en-US" altLang="zh-TW" sz="1200" b="0" i="0" kern="1200" dirty="0" smtClean="0">
                <a:solidFill>
                  <a:schemeClr val="tx1"/>
                </a:solidFill>
                <a:effectLst/>
                <a:latin typeface="+mn-lt"/>
                <a:ea typeface="+mn-ea"/>
                <a:cs typeface="+mn-cs"/>
              </a:rPr>
              <a:t>WEB</a:t>
            </a:r>
            <a:r>
              <a:rPr lang="zh-TW" altLang="en-US" sz="1200" b="0" i="0" kern="1200" dirty="0" smtClean="0">
                <a:solidFill>
                  <a:schemeClr val="tx1"/>
                </a:solidFill>
                <a:effectLst/>
                <a:latin typeface="+mn-lt"/>
                <a:ea typeface="+mn-ea"/>
                <a:cs typeface="+mn-cs"/>
              </a:rPr>
              <a:t>上的東西都以一個資源</a:t>
            </a:r>
            <a:r>
              <a:rPr lang="en-US" altLang="zh-TW" sz="1200" b="0" i="0" kern="1200" dirty="0" smtClean="0">
                <a:solidFill>
                  <a:schemeClr val="tx1"/>
                </a:solidFill>
                <a:effectLst/>
                <a:latin typeface="+mn-lt"/>
                <a:ea typeface="+mn-ea"/>
                <a:cs typeface="+mn-cs"/>
              </a:rPr>
              <a:t>(Resource)</a:t>
            </a:r>
            <a:r>
              <a:rPr lang="zh-TW" altLang="en-US" sz="1200" b="0" i="0" kern="1200" dirty="0" smtClean="0">
                <a:solidFill>
                  <a:schemeClr val="tx1"/>
                </a:solidFill>
                <a:effectLst/>
                <a:latin typeface="+mn-lt"/>
                <a:ea typeface="+mn-ea"/>
                <a:cs typeface="+mn-cs"/>
              </a:rPr>
              <a:t>去看待，並且所有資源都會有一個</a:t>
            </a:r>
            <a:r>
              <a:rPr lang="en-US" altLang="zh-TW" sz="1200" b="0" i="0" kern="1200" dirty="0" smtClean="0">
                <a:solidFill>
                  <a:schemeClr val="tx1"/>
                </a:solidFill>
                <a:effectLst/>
                <a:latin typeface="+mn-lt"/>
                <a:ea typeface="+mn-ea"/>
                <a:cs typeface="+mn-cs"/>
              </a:rPr>
              <a:t>URI(Uniform Resource Identifier)</a:t>
            </a:r>
            <a:r>
              <a:rPr lang="zh-TW" altLang="en-US" sz="1200" b="0" i="0" kern="1200" dirty="0" smtClean="0">
                <a:solidFill>
                  <a:schemeClr val="tx1"/>
                </a:solidFill>
                <a:effectLst/>
                <a:latin typeface="+mn-lt"/>
                <a:ea typeface="+mn-ea"/>
                <a:cs typeface="+mn-cs"/>
              </a:rPr>
              <a:t>，這個概念就是們常見的網址，由於</a:t>
            </a:r>
            <a:r>
              <a:rPr lang="en-US" altLang="zh-TW" sz="1200" b="0" i="0" kern="1200" dirty="0" smtClean="0">
                <a:solidFill>
                  <a:schemeClr val="tx1"/>
                </a:solidFill>
                <a:effectLst/>
                <a:latin typeface="+mn-lt"/>
                <a:ea typeface="+mn-ea"/>
                <a:cs typeface="+mn-cs"/>
              </a:rPr>
              <a:t>Web</a:t>
            </a:r>
            <a:r>
              <a:rPr lang="zh-TW" altLang="en-US" sz="1200" b="0" i="0" kern="1200" dirty="0" smtClean="0">
                <a:solidFill>
                  <a:schemeClr val="tx1"/>
                </a:solidFill>
                <a:effectLst/>
                <a:latin typeface="+mn-lt"/>
                <a:ea typeface="+mn-ea"/>
                <a:cs typeface="+mn-cs"/>
              </a:rPr>
              <a:t>底層用的</a:t>
            </a:r>
            <a:r>
              <a:rPr lang="en-US" altLang="zh-TW" sz="1200" b="0" i="0" kern="1200" dirty="0" smtClean="0">
                <a:solidFill>
                  <a:schemeClr val="tx1"/>
                </a:solidFill>
                <a:effectLst/>
                <a:latin typeface="+mn-lt"/>
                <a:ea typeface="+mn-ea"/>
                <a:cs typeface="+mn-cs"/>
              </a:rPr>
              <a:t>HTTP</a:t>
            </a:r>
            <a:r>
              <a:rPr lang="zh-TW" altLang="en-US" sz="1200" b="0" i="0" kern="1200" dirty="0" smtClean="0">
                <a:solidFill>
                  <a:schemeClr val="tx1"/>
                </a:solidFill>
                <a:effectLst/>
                <a:latin typeface="+mn-lt"/>
                <a:ea typeface="+mn-ea"/>
                <a:cs typeface="+mn-cs"/>
              </a:rPr>
              <a:t>本身就是這樣的設計，所以這個概念應該大部分的人都知道。</a:t>
            </a:r>
          </a:p>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6</a:t>
            </a:fld>
            <a:endParaRPr lang="en-US"/>
          </a:p>
        </p:txBody>
      </p:sp>
    </p:spTree>
    <p:extLst>
      <p:ext uri="{BB962C8B-B14F-4D97-AF65-F5344CB8AC3E}">
        <p14:creationId xmlns:p14="http://schemas.microsoft.com/office/powerpoint/2010/main" val="15989645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53</a:t>
            </a:fld>
            <a:endParaRPr lang="en-US"/>
          </a:p>
        </p:txBody>
      </p:sp>
    </p:spTree>
    <p:extLst>
      <p:ext uri="{BB962C8B-B14F-4D97-AF65-F5344CB8AC3E}">
        <p14:creationId xmlns:p14="http://schemas.microsoft.com/office/powerpoint/2010/main" val="16824539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54</a:t>
            </a:fld>
            <a:endParaRPr lang="en-US"/>
          </a:p>
        </p:txBody>
      </p:sp>
    </p:spTree>
    <p:extLst>
      <p:ext uri="{BB962C8B-B14F-4D97-AF65-F5344CB8AC3E}">
        <p14:creationId xmlns:p14="http://schemas.microsoft.com/office/powerpoint/2010/main" val="19008684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55</a:t>
            </a:fld>
            <a:endParaRPr lang="en-US"/>
          </a:p>
        </p:txBody>
      </p:sp>
    </p:spTree>
    <p:extLst>
      <p:ext uri="{BB962C8B-B14F-4D97-AF65-F5344CB8AC3E}">
        <p14:creationId xmlns:p14="http://schemas.microsoft.com/office/powerpoint/2010/main" val="4490328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56</a:t>
            </a:fld>
            <a:endParaRPr lang="en-US"/>
          </a:p>
        </p:txBody>
      </p:sp>
    </p:spTree>
    <p:extLst>
      <p:ext uri="{BB962C8B-B14F-4D97-AF65-F5344CB8AC3E}">
        <p14:creationId xmlns:p14="http://schemas.microsoft.com/office/powerpoint/2010/main" val="7483062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57</a:t>
            </a:fld>
            <a:endParaRPr lang="en-US"/>
          </a:p>
        </p:txBody>
      </p:sp>
    </p:spTree>
    <p:extLst>
      <p:ext uri="{BB962C8B-B14F-4D97-AF65-F5344CB8AC3E}">
        <p14:creationId xmlns:p14="http://schemas.microsoft.com/office/powerpoint/2010/main" val="9433608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58</a:t>
            </a:fld>
            <a:endParaRPr lang="en-US"/>
          </a:p>
        </p:txBody>
      </p:sp>
    </p:spTree>
    <p:extLst>
      <p:ext uri="{BB962C8B-B14F-4D97-AF65-F5344CB8AC3E}">
        <p14:creationId xmlns:p14="http://schemas.microsoft.com/office/powerpoint/2010/main" val="2077515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59</a:t>
            </a:fld>
            <a:endParaRPr lang="en-US"/>
          </a:p>
        </p:txBody>
      </p:sp>
    </p:spTree>
    <p:extLst>
      <p:ext uri="{BB962C8B-B14F-4D97-AF65-F5344CB8AC3E}">
        <p14:creationId xmlns:p14="http://schemas.microsoft.com/office/powerpoint/2010/main" val="38877577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60</a:t>
            </a:fld>
            <a:endParaRPr lang="en-US"/>
          </a:p>
        </p:txBody>
      </p:sp>
    </p:spTree>
    <p:extLst>
      <p:ext uri="{BB962C8B-B14F-4D97-AF65-F5344CB8AC3E}">
        <p14:creationId xmlns:p14="http://schemas.microsoft.com/office/powerpoint/2010/main" val="20782790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61</a:t>
            </a:fld>
            <a:endParaRPr lang="en-US"/>
          </a:p>
        </p:txBody>
      </p:sp>
    </p:spTree>
    <p:extLst>
      <p:ext uri="{BB962C8B-B14F-4D97-AF65-F5344CB8AC3E}">
        <p14:creationId xmlns:p14="http://schemas.microsoft.com/office/powerpoint/2010/main" val="20576122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62</a:t>
            </a:fld>
            <a:endParaRPr lang="en-US"/>
          </a:p>
        </p:txBody>
      </p:sp>
    </p:spTree>
    <p:extLst>
      <p:ext uri="{BB962C8B-B14F-4D97-AF65-F5344CB8AC3E}">
        <p14:creationId xmlns:p14="http://schemas.microsoft.com/office/powerpoint/2010/main" val="1231278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7</a:t>
            </a:fld>
            <a:endParaRPr lang="en-US"/>
          </a:p>
        </p:txBody>
      </p:sp>
    </p:spTree>
    <p:extLst>
      <p:ext uri="{BB962C8B-B14F-4D97-AF65-F5344CB8AC3E}">
        <p14:creationId xmlns:p14="http://schemas.microsoft.com/office/powerpoint/2010/main" val="3756013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63</a:t>
            </a:fld>
            <a:endParaRPr lang="en-US"/>
          </a:p>
        </p:txBody>
      </p:sp>
    </p:spTree>
    <p:extLst>
      <p:ext uri="{BB962C8B-B14F-4D97-AF65-F5344CB8AC3E}">
        <p14:creationId xmlns:p14="http://schemas.microsoft.com/office/powerpoint/2010/main" val="40967194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64</a:t>
            </a:fld>
            <a:endParaRPr lang="en-US"/>
          </a:p>
        </p:txBody>
      </p:sp>
    </p:spTree>
    <p:extLst>
      <p:ext uri="{BB962C8B-B14F-4D97-AF65-F5344CB8AC3E}">
        <p14:creationId xmlns:p14="http://schemas.microsoft.com/office/powerpoint/2010/main" val="12856291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65</a:t>
            </a:fld>
            <a:endParaRPr lang="en-US"/>
          </a:p>
        </p:txBody>
      </p:sp>
    </p:spTree>
    <p:extLst>
      <p:ext uri="{BB962C8B-B14F-4D97-AF65-F5344CB8AC3E}">
        <p14:creationId xmlns:p14="http://schemas.microsoft.com/office/powerpoint/2010/main" val="22719259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66</a:t>
            </a:fld>
            <a:endParaRPr lang="en-US"/>
          </a:p>
        </p:txBody>
      </p:sp>
    </p:spTree>
    <p:extLst>
      <p:ext uri="{BB962C8B-B14F-4D97-AF65-F5344CB8AC3E}">
        <p14:creationId xmlns:p14="http://schemas.microsoft.com/office/powerpoint/2010/main" val="15029382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axes.</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68</a:t>
            </a:fld>
            <a:endParaRPr lang="en-US"/>
          </a:p>
        </p:txBody>
      </p:sp>
    </p:spTree>
    <p:extLst>
      <p:ext uri="{BB962C8B-B14F-4D97-AF65-F5344CB8AC3E}">
        <p14:creationId xmlns:p14="http://schemas.microsoft.com/office/powerpoint/2010/main" val="33405253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axes.</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69</a:t>
            </a:fld>
            <a:endParaRPr lang="en-US"/>
          </a:p>
        </p:txBody>
      </p:sp>
    </p:spTree>
    <p:extLst>
      <p:ext uri="{BB962C8B-B14F-4D97-AF65-F5344CB8AC3E}">
        <p14:creationId xmlns:p14="http://schemas.microsoft.com/office/powerpoint/2010/main" val="19973917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axes.</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70</a:t>
            </a:fld>
            <a:endParaRPr lang="en-US"/>
          </a:p>
        </p:txBody>
      </p:sp>
    </p:spTree>
    <p:extLst>
      <p:ext uri="{BB962C8B-B14F-4D97-AF65-F5344CB8AC3E}">
        <p14:creationId xmlns:p14="http://schemas.microsoft.com/office/powerpoint/2010/main" val="4059444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axes.</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71</a:t>
            </a:fld>
            <a:endParaRPr lang="en-US"/>
          </a:p>
        </p:txBody>
      </p:sp>
    </p:spTree>
    <p:extLst>
      <p:ext uri="{BB962C8B-B14F-4D97-AF65-F5344CB8AC3E}">
        <p14:creationId xmlns:p14="http://schemas.microsoft.com/office/powerpoint/2010/main" val="9581973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axes.</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72</a:t>
            </a:fld>
            <a:endParaRPr lang="en-US"/>
          </a:p>
        </p:txBody>
      </p:sp>
    </p:spTree>
    <p:extLst>
      <p:ext uri="{BB962C8B-B14F-4D97-AF65-F5344CB8AC3E}">
        <p14:creationId xmlns:p14="http://schemas.microsoft.com/office/powerpoint/2010/main" val="9649400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axes.</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73</a:t>
            </a:fld>
            <a:endParaRPr lang="en-US"/>
          </a:p>
        </p:txBody>
      </p:sp>
    </p:spTree>
    <p:extLst>
      <p:ext uri="{BB962C8B-B14F-4D97-AF65-F5344CB8AC3E}">
        <p14:creationId xmlns:p14="http://schemas.microsoft.com/office/powerpoint/2010/main" val="622057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8</a:t>
            </a:fld>
            <a:endParaRPr lang="en-US"/>
          </a:p>
        </p:txBody>
      </p:sp>
    </p:spTree>
    <p:extLst>
      <p:ext uri="{BB962C8B-B14F-4D97-AF65-F5344CB8AC3E}">
        <p14:creationId xmlns:p14="http://schemas.microsoft.com/office/powerpoint/2010/main" val="14697386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axes.</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74</a:t>
            </a:fld>
            <a:endParaRPr lang="en-US"/>
          </a:p>
        </p:txBody>
      </p:sp>
    </p:spTree>
    <p:extLst>
      <p:ext uri="{BB962C8B-B14F-4D97-AF65-F5344CB8AC3E}">
        <p14:creationId xmlns:p14="http://schemas.microsoft.com/office/powerpoint/2010/main" val="42278432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75</a:t>
            </a:fld>
            <a:endParaRPr lang="en-US"/>
          </a:p>
        </p:txBody>
      </p:sp>
    </p:spTree>
    <p:extLst>
      <p:ext uri="{BB962C8B-B14F-4D97-AF65-F5344CB8AC3E}">
        <p14:creationId xmlns:p14="http://schemas.microsoft.com/office/powerpoint/2010/main" val="400774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9</a:t>
            </a:fld>
            <a:endParaRPr lang="en-US"/>
          </a:p>
        </p:txBody>
      </p:sp>
    </p:spTree>
    <p:extLst>
      <p:ext uri="{BB962C8B-B14F-4D97-AF65-F5344CB8AC3E}">
        <p14:creationId xmlns:p14="http://schemas.microsoft.com/office/powerpoint/2010/main" val="965392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10</a:t>
            </a:fld>
            <a:endParaRPr lang="en-US"/>
          </a:p>
        </p:txBody>
      </p:sp>
    </p:spTree>
    <p:extLst>
      <p:ext uri="{BB962C8B-B14F-4D97-AF65-F5344CB8AC3E}">
        <p14:creationId xmlns:p14="http://schemas.microsoft.com/office/powerpoint/2010/main" val="20747617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12/13/2014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12/13/2014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12/13/2014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12/13/2014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7CC0096-1860-4642-9CD2-0079EA5E7CD1}" type="datetimeFigureOut">
              <a:rPr lang="en-US" smtClean="0"/>
              <a:t>12/13/2014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12/13/2014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12/13/2014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smtClean="0"/>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12/13/2014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smtClean="0"/>
              <a:t>Click to edit Master title style</a:t>
            </a:r>
            <a:endParaRPr lang="en-US"/>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12/13/2014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800">
                <a:solidFill>
                  <a:schemeClr val="tx1">
                    <a:lumMod val="85000"/>
                  </a:schemeClr>
                </a:solidFill>
              </a:defRPr>
            </a:lvl1pPr>
          </a:lstStyle>
          <a:p>
            <a:fld id="{37CC0096-1860-4642-9CD2-0079EA5E7CD1}" type="datetimeFigureOut">
              <a:rPr lang="en-US"/>
              <a:pPr/>
              <a:t>12/13/2014</a:t>
            </a:fld>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800">
                <a:solidFill>
                  <a:schemeClr val="tx1">
                    <a:lumMod val="85000"/>
                  </a:schemeClr>
                </a:solidFill>
              </a:defRPr>
            </a:lvl1pPr>
          </a:lstStyle>
          <a:p>
            <a:endParaRPr/>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800">
                <a:solidFill>
                  <a:schemeClr val="tx1">
                    <a:lumMod val="85000"/>
                  </a:schemeClr>
                </a:solidFill>
              </a:defRPr>
            </a:lvl1pPr>
          </a:lstStyle>
          <a:p>
            <a:fld id="{E31375A4-56A4-47D6-9801-1991572033F7}" type="slidenum">
              <a:rPr/>
              <a:pPr/>
              <a:t>‹#›</a:t>
            </a:fld>
            <a:endParaRPr/>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8.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localhost:53895/api/dashboard/" TargetMode="External"/><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png"/><Relationship Id="rId7"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localhost:53895/api/dashboard/"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localhost:53895/api/dashboar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6.pn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localhost:53895/api/dashboard/"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localhost:53895/api/dashboard/"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5.png"/><Relationship Id="rId7"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83.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85.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89.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97.png"/><Relationship Id="rId4" Type="http://schemas.openxmlformats.org/officeDocument/2006/relationships/image" Target="../media/image96.png"/></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image" Target="../media/image100.png"/><Relationship Id="rId5" Type="http://schemas.openxmlformats.org/officeDocument/2006/relationships/image" Target="../media/image99.jpeg"/><Relationship Id="rId4" Type="http://schemas.openxmlformats.org/officeDocument/2006/relationships/image" Target="../media/image98.png"/></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4.xml"/><Relationship Id="rId5" Type="http://schemas.openxmlformats.org/officeDocument/2006/relationships/image" Target="../media/image103.png"/><Relationship Id="rId4" Type="http://schemas.openxmlformats.org/officeDocument/2006/relationships/image" Target="../media/image10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9.xml"/><Relationship Id="rId1" Type="http://schemas.openxmlformats.org/officeDocument/2006/relationships/slideLayout" Target="../slideLayouts/slideLayout4.xml"/><Relationship Id="rId5" Type="http://schemas.openxmlformats.org/officeDocument/2006/relationships/image" Target="../media/image113.png"/><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118.png"/><Relationship Id="rId4" Type="http://schemas.openxmlformats.org/officeDocument/2006/relationships/image" Target="../media/image117.png"/></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a:t>AngularJS</a:t>
            </a:r>
            <a:r>
              <a:rPr lang="en-US" dirty="0"/>
              <a:t> + </a:t>
            </a:r>
            <a:r>
              <a:rPr lang="en-US" dirty="0" err="1" smtClean="0"/>
              <a:t>Asp.Net</a:t>
            </a:r>
            <a:r>
              <a:rPr lang="en-US" dirty="0" smtClean="0"/>
              <a:t> Web </a:t>
            </a:r>
            <a:r>
              <a:rPr lang="en-US" dirty="0" err="1" smtClean="0"/>
              <a:t>Api</a:t>
            </a:r>
            <a:r>
              <a:rPr lang="en-US" dirty="0" smtClean="0"/>
              <a:t> + </a:t>
            </a:r>
            <a:r>
              <a:rPr lang="en-US" dirty="0" err="1" smtClean="0"/>
              <a:t>Signalr</a:t>
            </a:r>
            <a:r>
              <a:rPr lang="en-US" dirty="0" smtClean="0"/>
              <a:t>：</a:t>
            </a:r>
            <a:r>
              <a:rPr lang="zh-TW" altLang="en-US" dirty="0" smtClean="0"/>
              <a:t>前後端整合</a:t>
            </a:r>
            <a:r>
              <a:rPr lang="zh-TW" altLang="en-US" dirty="0"/>
              <a:t>篇</a:t>
            </a:r>
            <a:endParaRPr dirty="0"/>
          </a:p>
        </p:txBody>
      </p:sp>
      <p:sp>
        <p:nvSpPr>
          <p:cNvPr id="3" name="Subtitle 2"/>
          <p:cNvSpPr>
            <a:spLocks noGrp="1"/>
          </p:cNvSpPr>
          <p:nvPr>
            <p:ph type="subTitle" idx="1"/>
          </p:nvPr>
        </p:nvSpPr>
        <p:spPr/>
        <p:txBody>
          <a:bodyPr/>
          <a:lstStyle/>
          <a:p>
            <a:r>
              <a:rPr lang="zh-TW" altLang="en-US" dirty="0"/>
              <a:t>開發技巧</a:t>
            </a:r>
            <a:r>
              <a:rPr lang="zh-TW" altLang="en-US" dirty="0" smtClean="0"/>
              <a:t>實戰系列</a:t>
            </a:r>
            <a:r>
              <a:rPr lang="en-US" altLang="zh-TW" dirty="0" smtClean="0"/>
              <a:t>(3/6)</a:t>
            </a:r>
            <a:r>
              <a:rPr lang="zh-TW" altLang="en-US" dirty="0" smtClean="0"/>
              <a:t> </a:t>
            </a:r>
            <a:r>
              <a:rPr lang="en-US" altLang="zh-TW" dirty="0"/>
              <a:t>- </a:t>
            </a:r>
            <a:r>
              <a:rPr lang="en-US" altLang="zh-TW" dirty="0" smtClean="0"/>
              <a:t>Web </a:t>
            </a:r>
            <a:r>
              <a:rPr lang="zh-TW" altLang="en-US" dirty="0" smtClean="0"/>
              <a:t>前後端整合</a:t>
            </a:r>
            <a:endParaRPr lang="en-US" altLang="zh-TW" dirty="0" smtClean="0"/>
          </a:p>
          <a:p>
            <a:r>
              <a:rPr lang="zh-TW" altLang="en-US" dirty="0" smtClean="0"/>
              <a:t>講師</a:t>
            </a:r>
            <a:r>
              <a:rPr lang="en-US" altLang="zh-TW" dirty="0" smtClean="0"/>
              <a:t>: </a:t>
            </a:r>
            <a:r>
              <a:rPr lang="zh-TW" altLang="en-US" dirty="0" smtClean="0"/>
              <a:t>郭二文 </a:t>
            </a:r>
            <a:r>
              <a:rPr lang="en-US" altLang="zh-TW" dirty="0" smtClean="0"/>
              <a:t>(erhwenkuo@gmail.com)</a:t>
            </a:r>
            <a:endParaRPr lang="zh-TW" altLang="en-US" dirty="0"/>
          </a:p>
        </p:txBody>
      </p:sp>
    </p:spTree>
    <p:extLst>
      <p:ext uri="{BB962C8B-B14F-4D97-AF65-F5344CB8AC3E}">
        <p14:creationId xmlns:p14="http://schemas.microsoft.com/office/powerpoint/2010/main" val="242453831"/>
      </p:ext>
    </p:extLst>
  </p:cSld>
  <p:clrMapOvr>
    <a:masterClrMapping/>
  </p:clrMapOvr>
  <p:transition spd="slow">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SOAP </a:t>
            </a:r>
            <a:r>
              <a:rPr lang="en-US" dirty="0" err="1" smtClean="0"/>
              <a:t>v.s</a:t>
            </a:r>
            <a:r>
              <a:rPr lang="en-US" dirty="0" smtClean="0"/>
              <a:t>. REST</a:t>
            </a:r>
            <a:endParaRPr lang="en-US" dirty="0"/>
          </a:p>
        </p:txBody>
      </p:sp>
      <p:pic>
        <p:nvPicPr>
          <p:cNvPr id="3" name="Picture 2"/>
          <p:cNvPicPr>
            <a:picLocks noChangeAspect="1"/>
          </p:cNvPicPr>
          <p:nvPr/>
        </p:nvPicPr>
        <p:blipFill>
          <a:blip r:embed="rId3"/>
          <a:stretch>
            <a:fillRect/>
          </a:stretch>
        </p:blipFill>
        <p:spPr>
          <a:xfrm>
            <a:off x="120778" y="3688457"/>
            <a:ext cx="5615182" cy="2404839"/>
          </a:xfrm>
          <a:prstGeom prst="rect">
            <a:avLst/>
          </a:prstGeom>
        </p:spPr>
      </p:pic>
      <p:pic>
        <p:nvPicPr>
          <p:cNvPr id="5" name="Picture 4"/>
          <p:cNvPicPr>
            <a:picLocks noChangeAspect="1"/>
          </p:cNvPicPr>
          <p:nvPr/>
        </p:nvPicPr>
        <p:blipFill>
          <a:blip r:embed="rId4"/>
          <a:stretch>
            <a:fillRect/>
          </a:stretch>
        </p:blipFill>
        <p:spPr>
          <a:xfrm>
            <a:off x="6744072" y="3688457"/>
            <a:ext cx="5177883" cy="2404839"/>
          </a:xfrm>
          <a:prstGeom prst="rect">
            <a:avLst/>
          </a:prstGeom>
        </p:spPr>
      </p:pic>
      <p:pic>
        <p:nvPicPr>
          <p:cNvPr id="3074" name="Picture 2" descr="http://image.woshipm.com/wp-files/2014/09/%E7%AE%A1%E7%90%86vs%E8%90%A5%E9%94%8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7848" y="2363713"/>
            <a:ext cx="3060105" cy="1014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03535"/>
      </p:ext>
    </p:extLst>
  </p:cSld>
  <p:clrMapOvr>
    <a:masterClrMapping/>
  </p:clrMapOvr>
  <p:transition spd="slow">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&amp; Testing of </a:t>
            </a:r>
            <a:r>
              <a:rPr lang="en-US" dirty="0" err="1" smtClean="0"/>
              <a:t>ASP.Net</a:t>
            </a:r>
            <a:r>
              <a:rPr lang="en-US" dirty="0" smtClean="0"/>
              <a:t> </a:t>
            </a:r>
            <a:r>
              <a:rPr lang="en-US" dirty="0">
                <a:solidFill>
                  <a:srgbClr val="0070C0"/>
                </a:solidFill>
              </a:rPr>
              <a:t>Web </a:t>
            </a:r>
            <a:r>
              <a:rPr lang="en-US" dirty="0" smtClean="0">
                <a:solidFill>
                  <a:srgbClr val="0070C0"/>
                </a:solidFill>
              </a:rPr>
              <a:t>API</a:t>
            </a:r>
            <a:r>
              <a:rPr lang="en-US" sz="4400" dirty="0" smtClean="0">
                <a:solidFill>
                  <a:srgbClr val="FF0000"/>
                </a:solidFill>
              </a:rPr>
              <a:t>2</a:t>
            </a:r>
            <a:endParaRPr lang="en-US" sz="4400" dirty="0">
              <a:solidFill>
                <a:srgbClr val="FF0000"/>
              </a:solidFill>
            </a:endParaRPr>
          </a:p>
        </p:txBody>
      </p:sp>
    </p:spTree>
    <p:extLst>
      <p:ext uri="{BB962C8B-B14F-4D97-AF65-F5344CB8AC3E}">
        <p14:creationId xmlns:p14="http://schemas.microsoft.com/office/powerpoint/2010/main" val="2756962030"/>
      </p:ext>
    </p:extLst>
  </p:cSld>
  <p:clrMapOvr>
    <a:masterClrMapping/>
  </p:clrMapOvr>
  <p:transition spd="slow">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 WEP API to service </a:t>
            </a:r>
            <a:r>
              <a:rPr lang="en-US" dirty="0" err="1" smtClean="0"/>
              <a:t>Chartdata</a:t>
            </a:r>
            <a:endParaRPr dirty="0"/>
          </a:p>
        </p:txBody>
      </p:sp>
      <p:sp>
        <p:nvSpPr>
          <p:cNvPr id="8" name="Content Placeholder 3"/>
          <p:cNvSpPr txBox="1">
            <a:spLocks/>
          </p:cNvSpPr>
          <p:nvPr/>
        </p:nvSpPr>
        <p:spPr>
          <a:xfrm>
            <a:off x="1524000" y="1938536"/>
            <a:ext cx="9252520"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sz="2400" dirty="0" smtClean="0"/>
              <a:t>In this portion, an </a:t>
            </a:r>
            <a:r>
              <a:rPr lang="en-US" sz="2400" dirty="0" err="1" smtClean="0"/>
              <a:t>Asp.Net</a:t>
            </a:r>
            <a:r>
              <a:rPr lang="en-US" sz="2400" dirty="0" smtClean="0"/>
              <a:t> </a:t>
            </a:r>
            <a:r>
              <a:rPr lang="en-US" sz="2400" dirty="0" smtClean="0">
                <a:solidFill>
                  <a:srgbClr val="FF0000"/>
                </a:solidFill>
              </a:rPr>
              <a:t>Web API </a:t>
            </a:r>
            <a:r>
              <a:rPr lang="en-US" sz="2400" dirty="0" smtClean="0"/>
              <a:t>will be developed to server our </a:t>
            </a:r>
            <a:r>
              <a:rPr lang="en-US" sz="2400" dirty="0" err="1" smtClean="0"/>
              <a:t>Chartdata</a:t>
            </a:r>
            <a:endParaRPr lang="en-US" sz="2400" dirty="0" smtClean="0">
              <a:solidFill>
                <a:srgbClr val="FF0000"/>
              </a:solidFill>
            </a:endParaRPr>
          </a:p>
          <a:p>
            <a:pPr lvl="1"/>
            <a:r>
              <a:rPr lang="en-US" dirty="0" smtClean="0"/>
              <a:t>Data Definition:</a:t>
            </a:r>
          </a:p>
          <a:p>
            <a:pPr lvl="2"/>
            <a:r>
              <a:rPr lang="en-US" dirty="0" smtClean="0">
                <a:solidFill>
                  <a:srgbClr val="0070C0"/>
                </a:solidFill>
              </a:rPr>
              <a:t>Period</a:t>
            </a:r>
            <a:r>
              <a:rPr lang="en-US" dirty="0" smtClean="0"/>
              <a:t>: </a:t>
            </a:r>
            <a:r>
              <a:rPr lang="zh-TW" altLang="en-US" dirty="0" smtClean="0"/>
              <a:t>期間</a:t>
            </a:r>
            <a:r>
              <a:rPr lang="en-US" altLang="zh-TW" dirty="0"/>
              <a:t> </a:t>
            </a:r>
            <a:r>
              <a:rPr lang="en-US" altLang="zh-TW" dirty="0" smtClean="0"/>
              <a:t>(</a:t>
            </a:r>
            <a:r>
              <a:rPr lang="en-US" altLang="zh-TW" dirty="0" err="1" smtClean="0"/>
              <a:t>yyyy</a:t>
            </a:r>
            <a:r>
              <a:rPr lang="en-US" altLang="zh-TW" dirty="0" smtClean="0"/>
              <a:t>-MM-</a:t>
            </a:r>
            <a:r>
              <a:rPr lang="en-US" altLang="zh-TW" dirty="0" err="1" smtClean="0"/>
              <a:t>dd</a:t>
            </a:r>
            <a:r>
              <a:rPr lang="en-US" altLang="zh-TW" dirty="0" smtClean="0"/>
              <a:t>)</a:t>
            </a:r>
          </a:p>
          <a:p>
            <a:pPr lvl="2"/>
            <a:r>
              <a:rPr lang="en-US" dirty="0" smtClean="0">
                <a:solidFill>
                  <a:srgbClr val="0070C0"/>
                </a:solidFill>
              </a:rPr>
              <a:t>TAIEX</a:t>
            </a:r>
            <a:r>
              <a:rPr lang="en-US" dirty="0" smtClean="0"/>
              <a:t>: </a:t>
            </a:r>
            <a:r>
              <a:rPr lang="zh-TW" altLang="en-US" dirty="0" smtClean="0"/>
              <a:t>台股加權指數</a:t>
            </a:r>
            <a:endParaRPr lang="en-US" altLang="zh-TW" dirty="0" smtClean="0"/>
          </a:p>
          <a:p>
            <a:pPr lvl="2"/>
            <a:r>
              <a:rPr lang="en-US" dirty="0" err="1" smtClean="0">
                <a:solidFill>
                  <a:srgbClr val="0070C0"/>
                </a:solidFill>
              </a:rPr>
              <a:t>MonitoringIndex</a:t>
            </a:r>
            <a:r>
              <a:rPr lang="en-US" dirty="0" smtClean="0"/>
              <a:t>: </a:t>
            </a:r>
            <a:r>
              <a:rPr lang="zh-TW" altLang="en-US" dirty="0" smtClean="0"/>
              <a:t>景氣對策信號</a:t>
            </a:r>
            <a:endParaRPr lang="en-US" altLang="zh-TW" dirty="0" smtClean="0"/>
          </a:p>
          <a:p>
            <a:pPr lvl="2"/>
            <a:r>
              <a:rPr lang="en-US" dirty="0" err="1" smtClean="0">
                <a:solidFill>
                  <a:srgbClr val="0070C0"/>
                </a:solidFill>
              </a:rPr>
              <a:t>LeadingIndex</a:t>
            </a:r>
            <a:r>
              <a:rPr lang="en-US" dirty="0" smtClean="0"/>
              <a:t>: </a:t>
            </a:r>
            <a:r>
              <a:rPr lang="zh-TW" altLang="en-US" dirty="0" smtClean="0"/>
              <a:t>景氣領先指標</a:t>
            </a:r>
            <a:endParaRPr lang="en-US" altLang="zh-TW" dirty="0" smtClean="0"/>
          </a:p>
          <a:p>
            <a:pPr lvl="2"/>
            <a:r>
              <a:rPr lang="en-US" dirty="0" err="1" smtClean="0">
                <a:solidFill>
                  <a:srgbClr val="0070C0"/>
                </a:solidFill>
              </a:rPr>
              <a:t>CoincidentIndex</a:t>
            </a:r>
            <a:r>
              <a:rPr lang="en-US" dirty="0" smtClean="0"/>
              <a:t>: </a:t>
            </a:r>
            <a:r>
              <a:rPr lang="zh-TW" altLang="en-US" dirty="0" smtClean="0"/>
              <a:t>景氣同時指標</a:t>
            </a:r>
            <a:endParaRPr lang="en-US" altLang="zh-TW" dirty="0" smtClean="0"/>
          </a:p>
          <a:p>
            <a:pPr lvl="2"/>
            <a:r>
              <a:rPr lang="en-US" dirty="0" err="1" smtClean="0">
                <a:solidFill>
                  <a:srgbClr val="0070C0"/>
                </a:solidFill>
              </a:rPr>
              <a:t>LaggingIndex</a:t>
            </a:r>
            <a:r>
              <a:rPr lang="en-US" dirty="0" smtClean="0"/>
              <a:t>: </a:t>
            </a:r>
            <a:r>
              <a:rPr lang="zh-TW" altLang="en-US" dirty="0" smtClean="0"/>
              <a:t>景氣落後指標</a:t>
            </a:r>
            <a:endParaRPr lang="en-US" altLang="zh-TW" dirty="0" smtClean="0"/>
          </a:p>
          <a:p>
            <a:pPr lvl="1"/>
            <a:r>
              <a:rPr lang="en-US" dirty="0"/>
              <a:t>Data </a:t>
            </a:r>
            <a:r>
              <a:rPr lang="en-US" dirty="0" smtClean="0"/>
              <a:t>File Path</a:t>
            </a:r>
          </a:p>
          <a:p>
            <a:pPr lvl="2"/>
            <a:r>
              <a:rPr lang="en-US" dirty="0" err="1" smtClean="0">
                <a:solidFill>
                  <a:srgbClr val="0070C0"/>
                </a:solidFill>
              </a:rPr>
              <a:t>PracticalCoding</a:t>
            </a:r>
            <a:r>
              <a:rPr lang="en-US" dirty="0" smtClean="0">
                <a:solidFill>
                  <a:srgbClr val="0070C0"/>
                </a:solidFill>
              </a:rPr>
              <a:t>\web\chartdata.csv</a:t>
            </a:r>
          </a:p>
          <a:p>
            <a:pPr lvl="1"/>
            <a:endParaRPr lang="en-US" dirty="0" smtClean="0"/>
          </a:p>
          <a:p>
            <a:pPr lvl="1"/>
            <a:endParaRPr lang="en-US" dirty="0" smtClean="0"/>
          </a:p>
        </p:txBody>
      </p:sp>
      <p:pic>
        <p:nvPicPr>
          <p:cNvPr id="3" name="Picture 2"/>
          <p:cNvPicPr>
            <a:picLocks noChangeAspect="1"/>
          </p:cNvPicPr>
          <p:nvPr/>
        </p:nvPicPr>
        <p:blipFill>
          <a:blip r:embed="rId3"/>
          <a:stretch>
            <a:fillRect/>
          </a:stretch>
        </p:blipFill>
        <p:spPr>
          <a:xfrm>
            <a:off x="6384032" y="2636912"/>
            <a:ext cx="3608163" cy="3960440"/>
          </a:xfrm>
          <a:prstGeom prst="rect">
            <a:avLst/>
          </a:prstGeom>
        </p:spPr>
      </p:pic>
      <p:pic>
        <p:nvPicPr>
          <p:cNvPr id="4" name="Picture 3"/>
          <p:cNvPicPr>
            <a:picLocks noChangeAspect="1"/>
          </p:cNvPicPr>
          <p:nvPr/>
        </p:nvPicPr>
        <p:blipFill>
          <a:blip r:embed="rId4"/>
          <a:stretch>
            <a:fillRect/>
          </a:stretch>
        </p:blipFill>
        <p:spPr>
          <a:xfrm>
            <a:off x="8184232" y="4077072"/>
            <a:ext cx="3911174" cy="2016224"/>
          </a:xfrm>
          <a:prstGeom prst="rect">
            <a:avLst/>
          </a:prstGeom>
        </p:spPr>
      </p:pic>
      <p:cxnSp>
        <p:nvCxnSpPr>
          <p:cNvPr id="6" name="Straight Arrow Connector 5"/>
          <p:cNvCxnSpPr/>
          <p:nvPr/>
        </p:nvCxnSpPr>
        <p:spPr>
          <a:xfrm>
            <a:off x="5375920" y="5661248"/>
            <a:ext cx="1260140" cy="792088"/>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724363961"/>
      </p:ext>
    </p:extLst>
  </p:cSld>
  <p:clrMapOvr>
    <a:masterClrMapping/>
  </p:clrMapOvr>
  <p:transition spd="slow">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t>
            </a:r>
            <a:r>
              <a:rPr lang="en-US" dirty="0" err="1" smtClean="0"/>
              <a:t>CsvHelper</a:t>
            </a:r>
            <a:r>
              <a:rPr lang="en-US" dirty="0" smtClean="0"/>
              <a:t> 3</a:t>
            </a:r>
            <a:r>
              <a:rPr lang="en-US" baseline="30000" dirty="0" smtClean="0"/>
              <a:t>rd</a:t>
            </a:r>
            <a:r>
              <a:rPr lang="en-US" dirty="0" smtClean="0"/>
              <a:t> Party Library</a:t>
            </a:r>
            <a:endParaRPr dirty="0"/>
          </a:p>
        </p:txBody>
      </p:sp>
      <p:sp>
        <p:nvSpPr>
          <p:cNvPr id="7" name="Content Placeholder 3"/>
          <p:cNvSpPr txBox="1">
            <a:spLocks/>
          </p:cNvSpPr>
          <p:nvPr/>
        </p:nvSpPr>
        <p:spPr>
          <a:xfrm>
            <a:off x="1524000" y="1938536"/>
            <a:ext cx="5436096"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Use </a:t>
            </a:r>
            <a:r>
              <a:rPr lang="en-US" dirty="0" err="1" smtClean="0"/>
              <a:t>NuGet</a:t>
            </a:r>
            <a:r>
              <a:rPr lang="en-US" dirty="0" smtClean="0"/>
              <a:t> to search </a:t>
            </a:r>
            <a:r>
              <a:rPr lang="en-US" dirty="0" err="1" smtClean="0"/>
              <a:t>CsvHelper</a:t>
            </a:r>
            <a:endParaRPr lang="en-US" dirty="0" smtClean="0"/>
          </a:p>
          <a:p>
            <a:pPr marL="457200" indent="-457200">
              <a:buFont typeface="+mj-lt"/>
              <a:buAutoNum type="arabicPeriod"/>
            </a:pPr>
            <a:r>
              <a:rPr lang="en-US" dirty="0" smtClean="0"/>
              <a:t>Click “Install”</a:t>
            </a:r>
          </a:p>
          <a:p>
            <a:pPr marL="822960" lvl="1" indent="-457200">
              <a:buFont typeface="+mj-lt"/>
              <a:buAutoNum type="arabicPeriod"/>
            </a:pPr>
            <a:endParaRPr lang="en-US" dirty="0"/>
          </a:p>
        </p:txBody>
      </p:sp>
      <p:pic>
        <p:nvPicPr>
          <p:cNvPr id="3" name="Picture 2"/>
          <p:cNvPicPr>
            <a:picLocks noChangeAspect="1"/>
          </p:cNvPicPr>
          <p:nvPr/>
        </p:nvPicPr>
        <p:blipFill>
          <a:blip r:embed="rId3"/>
          <a:stretch>
            <a:fillRect/>
          </a:stretch>
        </p:blipFill>
        <p:spPr>
          <a:xfrm>
            <a:off x="1524000" y="3212976"/>
            <a:ext cx="5206650" cy="3243386"/>
          </a:xfrm>
          <a:prstGeom prst="rect">
            <a:avLst/>
          </a:prstGeom>
        </p:spPr>
      </p:pic>
      <p:pic>
        <p:nvPicPr>
          <p:cNvPr id="5" name="Picture 4"/>
          <p:cNvPicPr>
            <a:picLocks noChangeAspect="1"/>
          </p:cNvPicPr>
          <p:nvPr/>
        </p:nvPicPr>
        <p:blipFill>
          <a:blip r:embed="rId4"/>
          <a:stretch>
            <a:fillRect/>
          </a:stretch>
        </p:blipFill>
        <p:spPr>
          <a:xfrm>
            <a:off x="7192720" y="5016202"/>
            <a:ext cx="3000375" cy="1581150"/>
          </a:xfrm>
          <a:prstGeom prst="rect">
            <a:avLst/>
          </a:prstGeom>
        </p:spPr>
      </p:pic>
      <p:pic>
        <p:nvPicPr>
          <p:cNvPr id="4" name="Picture 3"/>
          <p:cNvPicPr>
            <a:picLocks noChangeAspect="1"/>
          </p:cNvPicPr>
          <p:nvPr/>
        </p:nvPicPr>
        <p:blipFill>
          <a:blip r:embed="rId5"/>
          <a:stretch>
            <a:fillRect/>
          </a:stretch>
        </p:blipFill>
        <p:spPr>
          <a:xfrm>
            <a:off x="7192720" y="1911928"/>
            <a:ext cx="3381690" cy="2030576"/>
          </a:xfrm>
          <a:prstGeom prst="rect">
            <a:avLst/>
          </a:prstGeom>
        </p:spPr>
      </p:pic>
      <p:pic>
        <p:nvPicPr>
          <p:cNvPr id="8" name="Picture 2"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31688" y="2247930"/>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ictur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7848" y="3213720"/>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Pictur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05229" y="5703846"/>
            <a:ext cx="410422" cy="410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465138"/>
      </p:ext>
    </p:extLst>
  </p:cSld>
  <p:clrMapOvr>
    <a:masterClrMapping/>
  </p:clrMapOvr>
  <p:transition spd="slow">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Web API demonstration Implementation</a:t>
            </a:r>
            <a:endParaRPr dirty="0"/>
          </a:p>
        </p:txBody>
      </p:sp>
      <p:sp>
        <p:nvSpPr>
          <p:cNvPr id="6" name="Content Placeholder 3"/>
          <p:cNvSpPr txBox="1">
            <a:spLocks/>
          </p:cNvSpPr>
          <p:nvPr/>
        </p:nvSpPr>
        <p:spPr>
          <a:xfrm>
            <a:off x="1524000" y="1938536"/>
            <a:ext cx="4716016"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t>To create our Web API demonstration, below 5 files need to be created:</a:t>
            </a:r>
          </a:p>
        </p:txBody>
      </p:sp>
      <p:pic>
        <p:nvPicPr>
          <p:cNvPr id="3" name="Picture 2"/>
          <p:cNvPicPr>
            <a:picLocks noChangeAspect="1"/>
          </p:cNvPicPr>
          <p:nvPr/>
        </p:nvPicPr>
        <p:blipFill>
          <a:blip r:embed="rId3"/>
          <a:stretch>
            <a:fillRect/>
          </a:stretch>
        </p:blipFill>
        <p:spPr>
          <a:xfrm>
            <a:off x="1328240" y="3068960"/>
            <a:ext cx="5775872" cy="3096344"/>
          </a:xfrm>
          <a:prstGeom prst="rect">
            <a:avLst/>
          </a:prstGeom>
        </p:spPr>
      </p:pic>
      <p:pic>
        <p:nvPicPr>
          <p:cNvPr id="4" name="Picture 3"/>
          <p:cNvPicPr>
            <a:picLocks noChangeAspect="1"/>
          </p:cNvPicPr>
          <p:nvPr/>
        </p:nvPicPr>
        <p:blipFill>
          <a:blip r:embed="rId4"/>
          <a:stretch>
            <a:fillRect/>
          </a:stretch>
        </p:blipFill>
        <p:spPr>
          <a:xfrm>
            <a:off x="7896200" y="2060848"/>
            <a:ext cx="3133725" cy="3981450"/>
          </a:xfrm>
          <a:prstGeom prst="rect">
            <a:avLst/>
          </a:prstGeom>
        </p:spPr>
      </p:pic>
      <p:sp>
        <p:nvSpPr>
          <p:cNvPr id="10" name="Rectangle 9"/>
          <p:cNvSpPr/>
          <p:nvPr/>
        </p:nvSpPr>
        <p:spPr>
          <a:xfrm>
            <a:off x="8400256" y="4433062"/>
            <a:ext cx="1224136" cy="22007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400256" y="5517232"/>
            <a:ext cx="2376263" cy="5250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262118" y="3436431"/>
            <a:ext cx="1938338" cy="2085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3913418"/>
      </p:ext>
    </p:extLst>
  </p:cSld>
  <p:clrMapOvr>
    <a:masterClrMapping/>
  </p:clrMapOvr>
  <p:transition spd="slow">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Chartdata.cs</a:t>
            </a:r>
            <a:r>
              <a:rPr lang="en-US" dirty="0" smtClean="0"/>
              <a:t> (1/5)</a:t>
            </a:r>
            <a:endParaRPr dirty="0"/>
          </a:p>
        </p:txBody>
      </p:sp>
      <p:pic>
        <p:nvPicPr>
          <p:cNvPr id="4" name="Picture 3"/>
          <p:cNvPicPr>
            <a:picLocks noChangeAspect="1"/>
          </p:cNvPicPr>
          <p:nvPr/>
        </p:nvPicPr>
        <p:blipFill>
          <a:blip r:embed="rId3"/>
          <a:stretch>
            <a:fillRect/>
          </a:stretch>
        </p:blipFill>
        <p:spPr>
          <a:xfrm>
            <a:off x="6888088" y="1940074"/>
            <a:ext cx="4397518" cy="4776614"/>
          </a:xfrm>
          <a:prstGeom prst="rect">
            <a:avLst/>
          </a:prstGeom>
        </p:spPr>
      </p:pic>
      <p:pic>
        <p:nvPicPr>
          <p:cNvPr id="5" name="Picture 4"/>
          <p:cNvPicPr>
            <a:picLocks noChangeAspect="1"/>
          </p:cNvPicPr>
          <p:nvPr/>
        </p:nvPicPr>
        <p:blipFill>
          <a:blip r:embed="rId4"/>
          <a:stretch>
            <a:fillRect/>
          </a:stretch>
        </p:blipFill>
        <p:spPr>
          <a:xfrm>
            <a:off x="1524000" y="4267944"/>
            <a:ext cx="3911174" cy="2016224"/>
          </a:xfrm>
          <a:prstGeom prst="rect">
            <a:avLst/>
          </a:prstGeom>
        </p:spPr>
      </p:pic>
      <p:sp>
        <p:nvSpPr>
          <p:cNvPr id="6" name="Content Placeholder 3"/>
          <p:cNvSpPr txBox="1">
            <a:spLocks/>
          </p:cNvSpPr>
          <p:nvPr/>
        </p:nvSpPr>
        <p:spPr>
          <a:xfrm>
            <a:off x="1524000" y="1938536"/>
            <a:ext cx="5076056"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Create a POCO class to represent our </a:t>
            </a:r>
            <a:r>
              <a:rPr lang="en-US" dirty="0" err="1" smtClean="0">
                <a:solidFill>
                  <a:srgbClr val="FF0000"/>
                </a:solidFill>
              </a:rPr>
              <a:t>Chartdata</a:t>
            </a:r>
            <a:endParaRPr lang="en-US" dirty="0" smtClean="0">
              <a:solidFill>
                <a:srgbClr val="FF0000"/>
              </a:solidFill>
            </a:endParaRPr>
          </a:p>
          <a:p>
            <a:pPr marL="457200" indent="-457200">
              <a:buFont typeface="+mj-lt"/>
              <a:buAutoNum type="arabicPeriod"/>
            </a:pPr>
            <a:r>
              <a:rPr lang="en-US" dirty="0" err="1" smtClean="0"/>
              <a:t>Chartdata</a:t>
            </a:r>
            <a:r>
              <a:rPr lang="en-US" dirty="0" smtClean="0"/>
              <a:t> contain a private method “</a:t>
            </a:r>
            <a:r>
              <a:rPr lang="en-US" dirty="0" err="1" smtClean="0">
                <a:solidFill>
                  <a:srgbClr val="0070C0"/>
                </a:solidFill>
              </a:rPr>
              <a:t>parseDateToUTC</a:t>
            </a:r>
            <a:r>
              <a:rPr lang="en-US" dirty="0" smtClean="0"/>
              <a:t>” is used to convert date string (</a:t>
            </a:r>
            <a:r>
              <a:rPr lang="en-US" dirty="0" err="1" smtClean="0"/>
              <a:t>yyyy</a:t>
            </a:r>
            <a:r>
              <a:rPr lang="en-US" dirty="0" smtClean="0"/>
              <a:t>/MM/</a:t>
            </a:r>
            <a:r>
              <a:rPr lang="en-US" dirty="0" err="1" smtClean="0"/>
              <a:t>dd</a:t>
            </a:r>
            <a:r>
              <a:rPr lang="en-US" dirty="0" smtClean="0"/>
              <a:t>) to milliseconds start from 1970/1/1 00:00:00</a:t>
            </a:r>
            <a:endParaRPr lang="en-US" dirty="0"/>
          </a:p>
        </p:txBody>
      </p:sp>
      <p:sp>
        <p:nvSpPr>
          <p:cNvPr id="7" name="Rectangle 6"/>
          <p:cNvSpPr/>
          <p:nvPr/>
        </p:nvSpPr>
        <p:spPr>
          <a:xfrm>
            <a:off x="1524000" y="4267944"/>
            <a:ext cx="3911174" cy="3131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5591944" y="4267944"/>
            <a:ext cx="1008112" cy="3131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stretch>
            <a:fillRect/>
          </a:stretch>
        </p:blipFill>
        <p:spPr>
          <a:xfrm>
            <a:off x="9264352" y="284584"/>
            <a:ext cx="2247480" cy="1204835"/>
          </a:xfrm>
          <a:prstGeom prst="rect">
            <a:avLst/>
          </a:prstGeom>
        </p:spPr>
      </p:pic>
      <p:cxnSp>
        <p:nvCxnSpPr>
          <p:cNvPr id="12" name="Straight Connector 11"/>
          <p:cNvCxnSpPr/>
          <p:nvPr/>
        </p:nvCxnSpPr>
        <p:spPr>
          <a:xfrm flipV="1">
            <a:off x="9264352" y="457200"/>
            <a:ext cx="1224136" cy="156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288046"/>
      </p:ext>
    </p:extLst>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IDashboardRepo.cs</a:t>
            </a:r>
            <a:r>
              <a:rPr lang="en-US" dirty="0" smtClean="0"/>
              <a:t> (2/5)</a:t>
            </a:r>
            <a:endParaRPr dirty="0"/>
          </a:p>
        </p:txBody>
      </p:sp>
      <p:sp>
        <p:nvSpPr>
          <p:cNvPr id="6" name="Content Placeholder 3"/>
          <p:cNvSpPr txBox="1">
            <a:spLocks/>
          </p:cNvSpPr>
          <p:nvPr/>
        </p:nvSpPr>
        <p:spPr>
          <a:xfrm>
            <a:off x="1524000" y="1938536"/>
            <a:ext cx="5076056" cy="321865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a:t>Interface for </a:t>
            </a:r>
            <a:r>
              <a:rPr lang="en-US" dirty="0" smtClean="0"/>
              <a:t> most basic data </a:t>
            </a:r>
            <a:r>
              <a:rPr lang="en-US" dirty="0"/>
              <a:t>repository </a:t>
            </a:r>
            <a:r>
              <a:rPr lang="en-US" dirty="0" smtClean="0"/>
              <a:t>functions (CRUD)</a:t>
            </a:r>
          </a:p>
          <a:p>
            <a:pPr lvl="1"/>
            <a:r>
              <a:rPr lang="en-US" dirty="0" smtClean="0"/>
              <a:t>C (Create) </a:t>
            </a:r>
            <a:r>
              <a:rPr lang="en-US" dirty="0" smtClean="0">
                <a:sym typeface="Wingdings" panose="05000000000000000000" pitchFamily="2" charset="2"/>
              </a:rPr>
              <a:t> </a:t>
            </a:r>
            <a:r>
              <a:rPr lang="en-US" dirty="0" err="1" smtClean="0">
                <a:sym typeface="Wingdings" panose="05000000000000000000" pitchFamily="2" charset="2"/>
              </a:rPr>
              <a:t>CreateChartdata</a:t>
            </a:r>
            <a:endParaRPr lang="en-US" dirty="0" smtClean="0">
              <a:sym typeface="Wingdings" panose="05000000000000000000" pitchFamily="2" charset="2"/>
            </a:endParaRPr>
          </a:p>
          <a:p>
            <a:pPr lvl="1"/>
            <a:r>
              <a:rPr lang="en-US" dirty="0" smtClean="0">
                <a:sym typeface="Wingdings" panose="05000000000000000000" pitchFamily="2" charset="2"/>
              </a:rPr>
              <a:t>U (Update)  </a:t>
            </a:r>
            <a:r>
              <a:rPr lang="en-US" dirty="0" err="1" smtClean="0">
                <a:sym typeface="Wingdings" panose="05000000000000000000" pitchFamily="2" charset="2"/>
              </a:rPr>
              <a:t>UpdateChartdata</a:t>
            </a:r>
            <a:endParaRPr lang="en-US" dirty="0" smtClean="0">
              <a:sym typeface="Wingdings" panose="05000000000000000000" pitchFamily="2" charset="2"/>
            </a:endParaRPr>
          </a:p>
          <a:p>
            <a:pPr lvl="1"/>
            <a:r>
              <a:rPr lang="en-US" dirty="0" smtClean="0">
                <a:sym typeface="Wingdings" panose="05000000000000000000" pitchFamily="2" charset="2"/>
              </a:rPr>
              <a:t>D (Delete)</a:t>
            </a:r>
            <a:r>
              <a:rPr lang="en-US" dirty="0">
                <a:sym typeface="Wingdings" panose="05000000000000000000" pitchFamily="2" charset="2"/>
              </a:rPr>
              <a:t> </a:t>
            </a:r>
            <a:r>
              <a:rPr lang="en-US" dirty="0" smtClean="0">
                <a:sym typeface="Wingdings" panose="05000000000000000000" pitchFamily="2" charset="2"/>
              </a:rPr>
              <a:t> </a:t>
            </a:r>
            <a:r>
              <a:rPr lang="en-US" dirty="0" err="1" smtClean="0">
                <a:sym typeface="Wingdings" panose="05000000000000000000" pitchFamily="2" charset="2"/>
              </a:rPr>
              <a:t>DeleteChartdataById</a:t>
            </a:r>
            <a:endParaRPr lang="en-US" dirty="0" smtClean="0">
              <a:sym typeface="Wingdings" panose="05000000000000000000" pitchFamily="2" charset="2"/>
            </a:endParaRPr>
          </a:p>
          <a:p>
            <a:pPr lvl="1"/>
            <a:r>
              <a:rPr lang="en-US" dirty="0" smtClean="0">
                <a:sym typeface="Wingdings" panose="05000000000000000000" pitchFamily="2" charset="2"/>
              </a:rPr>
              <a:t>D (Delete)</a:t>
            </a:r>
            <a:r>
              <a:rPr lang="en-US" dirty="0">
                <a:sym typeface="Wingdings" panose="05000000000000000000" pitchFamily="2" charset="2"/>
              </a:rPr>
              <a:t> </a:t>
            </a:r>
            <a:r>
              <a:rPr lang="en-US" dirty="0" smtClean="0">
                <a:sym typeface="Wingdings" panose="05000000000000000000" pitchFamily="2" charset="2"/>
              </a:rPr>
              <a:t> </a:t>
            </a:r>
            <a:r>
              <a:rPr lang="en-US" dirty="0" err="1" smtClean="0">
                <a:sym typeface="Wingdings" panose="05000000000000000000" pitchFamily="2" charset="2"/>
              </a:rPr>
              <a:t>DeleteChartdata</a:t>
            </a:r>
            <a:endParaRPr lang="en-US" dirty="0" smtClean="0">
              <a:sym typeface="Wingdings" panose="05000000000000000000" pitchFamily="2" charset="2"/>
            </a:endParaRPr>
          </a:p>
          <a:p>
            <a:pPr lvl="1"/>
            <a:r>
              <a:rPr lang="en-US" dirty="0" smtClean="0">
                <a:sym typeface="Wingdings" panose="05000000000000000000" pitchFamily="2" charset="2"/>
              </a:rPr>
              <a:t>R (Query)  </a:t>
            </a:r>
            <a:r>
              <a:rPr lang="en-US" dirty="0" err="1" smtClean="0">
                <a:sym typeface="Wingdings" panose="05000000000000000000" pitchFamily="2" charset="2"/>
              </a:rPr>
              <a:t>GetAllChartdatas</a:t>
            </a:r>
            <a:endParaRPr lang="en-US" dirty="0" smtClean="0">
              <a:sym typeface="Wingdings" panose="05000000000000000000" pitchFamily="2" charset="2"/>
            </a:endParaRPr>
          </a:p>
          <a:p>
            <a:pPr lvl="1"/>
            <a:r>
              <a:rPr lang="en-US" dirty="0" smtClean="0">
                <a:sym typeface="Wingdings" panose="05000000000000000000" pitchFamily="2" charset="2"/>
              </a:rPr>
              <a:t>R (Query)  </a:t>
            </a:r>
            <a:r>
              <a:rPr lang="en-US" dirty="0" err="1" smtClean="0">
                <a:sym typeface="Wingdings" panose="05000000000000000000" pitchFamily="2" charset="2"/>
              </a:rPr>
              <a:t>GetChartdataById</a:t>
            </a:r>
            <a:endParaRPr lang="en-US" dirty="0" smtClean="0">
              <a:sym typeface="Wingdings" panose="05000000000000000000" pitchFamily="2" charset="2"/>
            </a:endParaRPr>
          </a:p>
          <a:p>
            <a:pPr marL="457200" indent="-457200">
              <a:buFont typeface="+mj-lt"/>
              <a:buAutoNum type="arabicPeriod"/>
            </a:pPr>
            <a:r>
              <a:rPr lang="en-US" dirty="0" smtClean="0">
                <a:sym typeface="Wingdings" panose="05000000000000000000" pitchFamily="2" charset="2"/>
              </a:rPr>
              <a:t>Why use interface?</a:t>
            </a:r>
          </a:p>
          <a:p>
            <a:pPr lvl="1"/>
            <a:r>
              <a:rPr lang="en-US" dirty="0" smtClean="0">
                <a:sym typeface="Wingdings" panose="05000000000000000000" pitchFamily="2" charset="2"/>
              </a:rPr>
              <a:t>It’s a good design/coding practice</a:t>
            </a:r>
          </a:p>
          <a:p>
            <a:pPr lvl="1"/>
            <a:r>
              <a:rPr lang="en-US" dirty="0" smtClean="0">
                <a:sym typeface="Wingdings" panose="05000000000000000000" pitchFamily="2" charset="2"/>
              </a:rPr>
              <a:t>Allow different implementation</a:t>
            </a:r>
          </a:p>
          <a:p>
            <a:pPr lvl="1"/>
            <a:r>
              <a:rPr lang="en-US" dirty="0" smtClean="0">
                <a:sym typeface="Wingdings" panose="05000000000000000000" pitchFamily="2" charset="2"/>
              </a:rPr>
              <a:t>Allow dynamic replacement</a:t>
            </a:r>
            <a:endParaRPr lang="en-US" dirty="0" smtClean="0"/>
          </a:p>
          <a:p>
            <a:pPr marL="822960" lvl="1" indent="-457200">
              <a:buFont typeface="+mj-lt"/>
              <a:buAutoNum type="arabicPeriod"/>
            </a:pPr>
            <a:endParaRPr lang="en-US" dirty="0" smtClean="0"/>
          </a:p>
          <a:p>
            <a:pPr marL="457200" indent="-457200">
              <a:buFont typeface="+mj-lt"/>
              <a:buAutoNum type="arabicPeriod"/>
            </a:pPr>
            <a:endParaRPr lang="en-US" dirty="0"/>
          </a:p>
        </p:txBody>
      </p:sp>
      <p:pic>
        <p:nvPicPr>
          <p:cNvPr id="8" name="Picture 7"/>
          <p:cNvPicPr>
            <a:picLocks noChangeAspect="1"/>
          </p:cNvPicPr>
          <p:nvPr/>
        </p:nvPicPr>
        <p:blipFill>
          <a:blip r:embed="rId3"/>
          <a:stretch>
            <a:fillRect/>
          </a:stretch>
        </p:blipFill>
        <p:spPr>
          <a:xfrm>
            <a:off x="9264352" y="284584"/>
            <a:ext cx="2247480" cy="1204835"/>
          </a:xfrm>
          <a:prstGeom prst="rect">
            <a:avLst/>
          </a:prstGeom>
        </p:spPr>
      </p:pic>
      <p:cxnSp>
        <p:nvCxnSpPr>
          <p:cNvPr id="9" name="Straight Connector 8"/>
          <p:cNvCxnSpPr/>
          <p:nvPr/>
        </p:nvCxnSpPr>
        <p:spPr>
          <a:xfrm>
            <a:off x="9264352" y="764704"/>
            <a:ext cx="14036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7511332" y="1739056"/>
            <a:ext cx="4000500" cy="5057775"/>
          </a:xfrm>
          <a:prstGeom prst="rect">
            <a:avLst/>
          </a:prstGeom>
        </p:spPr>
      </p:pic>
      <p:sp>
        <p:nvSpPr>
          <p:cNvPr id="13" name="Right Arrow 12"/>
          <p:cNvSpPr/>
          <p:nvPr/>
        </p:nvSpPr>
        <p:spPr>
          <a:xfrm>
            <a:off x="6121524" y="3391272"/>
            <a:ext cx="1008112" cy="3131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9819568"/>
      </p:ext>
    </p:extLst>
  </p:cSld>
  <p:clrMapOvr>
    <a:masterClrMapping/>
  </p:clrMapOvr>
  <p:transition spd="slow">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MemDashboardRepo.cs</a:t>
            </a:r>
            <a:r>
              <a:rPr lang="en-US" dirty="0"/>
              <a:t> </a:t>
            </a:r>
            <a:r>
              <a:rPr lang="en-US" dirty="0" smtClean="0"/>
              <a:t>(3/5)</a:t>
            </a:r>
            <a:endParaRPr dirty="0"/>
          </a:p>
        </p:txBody>
      </p:sp>
      <p:sp>
        <p:nvSpPr>
          <p:cNvPr id="6" name="Content Placeholder 3"/>
          <p:cNvSpPr txBox="1">
            <a:spLocks/>
          </p:cNvSpPr>
          <p:nvPr/>
        </p:nvSpPr>
        <p:spPr>
          <a:xfrm>
            <a:off x="1524000" y="1938536"/>
            <a:ext cx="5076056" cy="321865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err="1" smtClean="0"/>
              <a:t>IDashboard</a:t>
            </a:r>
            <a:r>
              <a:rPr lang="en-US" dirty="0" smtClean="0"/>
              <a:t> Interface implementation using in-memory C# </a:t>
            </a:r>
            <a:r>
              <a:rPr lang="en-US" dirty="0" smtClean="0">
                <a:solidFill>
                  <a:srgbClr val="0070C0"/>
                </a:solidFill>
              </a:rPr>
              <a:t>Dictionary</a:t>
            </a:r>
            <a:r>
              <a:rPr lang="en-US" dirty="0" smtClean="0"/>
              <a:t> object to hold our demonstration data</a:t>
            </a:r>
          </a:p>
          <a:p>
            <a:pPr marL="457200" indent="-457200">
              <a:buFont typeface="+mj-lt"/>
              <a:buAutoNum type="arabicPeriod"/>
            </a:pPr>
            <a:r>
              <a:rPr lang="en-US" dirty="0" smtClean="0"/>
              <a:t>Notes: To simplify demonstration, there is no code to prevent multi-concurrent access/modification handling</a:t>
            </a:r>
          </a:p>
          <a:p>
            <a:pPr marL="457200" indent="-457200">
              <a:buFont typeface="+mj-lt"/>
              <a:buAutoNum type="arabicPeriod"/>
            </a:pPr>
            <a:endParaRPr lang="en-US" dirty="0"/>
          </a:p>
        </p:txBody>
      </p:sp>
      <p:pic>
        <p:nvPicPr>
          <p:cNvPr id="8" name="Picture 7"/>
          <p:cNvPicPr>
            <a:picLocks noChangeAspect="1"/>
          </p:cNvPicPr>
          <p:nvPr/>
        </p:nvPicPr>
        <p:blipFill>
          <a:blip r:embed="rId3"/>
          <a:stretch>
            <a:fillRect/>
          </a:stretch>
        </p:blipFill>
        <p:spPr>
          <a:xfrm>
            <a:off x="9264352" y="284584"/>
            <a:ext cx="2247480" cy="1204835"/>
          </a:xfrm>
          <a:prstGeom prst="rect">
            <a:avLst/>
          </a:prstGeom>
        </p:spPr>
      </p:pic>
      <p:cxnSp>
        <p:nvCxnSpPr>
          <p:cNvPr id="9" name="Straight Connector 8"/>
          <p:cNvCxnSpPr/>
          <p:nvPr/>
        </p:nvCxnSpPr>
        <p:spPr>
          <a:xfrm>
            <a:off x="9264352" y="980728"/>
            <a:ext cx="19442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6994934" y="1938536"/>
            <a:ext cx="4538836" cy="4740997"/>
          </a:xfrm>
          <a:prstGeom prst="rect">
            <a:avLst/>
          </a:prstGeom>
        </p:spPr>
      </p:pic>
    </p:spTree>
    <p:extLst>
      <p:ext uri="{BB962C8B-B14F-4D97-AF65-F5344CB8AC3E}">
        <p14:creationId xmlns:p14="http://schemas.microsoft.com/office/powerpoint/2010/main" val="3324169026"/>
      </p:ext>
    </p:extLst>
  </p:cSld>
  <p:clrMapOvr>
    <a:masterClrMapping/>
  </p:clrMapOvr>
  <p:transition spd="slow">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MemDashboardRepoUtil.cs</a:t>
            </a:r>
            <a:r>
              <a:rPr lang="en-US" dirty="0"/>
              <a:t> </a:t>
            </a:r>
            <a:r>
              <a:rPr lang="en-US" dirty="0" smtClean="0"/>
              <a:t>(4/5)</a:t>
            </a:r>
            <a:endParaRPr dirty="0"/>
          </a:p>
        </p:txBody>
      </p:sp>
      <p:sp>
        <p:nvSpPr>
          <p:cNvPr id="6" name="Content Placeholder 3"/>
          <p:cNvSpPr txBox="1">
            <a:spLocks/>
          </p:cNvSpPr>
          <p:nvPr/>
        </p:nvSpPr>
        <p:spPr>
          <a:xfrm>
            <a:off x="1524000" y="1938536"/>
            <a:ext cx="5076056" cy="321865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A simple helper static class to keep one “</a:t>
            </a:r>
            <a:r>
              <a:rPr lang="en-US" dirty="0" err="1" smtClean="0">
                <a:solidFill>
                  <a:srgbClr val="0070C0"/>
                </a:solidFill>
              </a:rPr>
              <a:t>MemDashboardRepo</a:t>
            </a:r>
            <a:r>
              <a:rPr lang="en-US" dirty="0" smtClean="0"/>
              <a:t>” object instance in memory</a:t>
            </a:r>
          </a:p>
          <a:p>
            <a:pPr marL="457200" indent="-457200">
              <a:buFont typeface="+mj-lt"/>
              <a:buAutoNum type="arabicPeriod"/>
            </a:pPr>
            <a:r>
              <a:rPr lang="en-US" dirty="0" smtClean="0"/>
              <a:t>Load “</a:t>
            </a:r>
            <a:r>
              <a:rPr lang="en-US" dirty="0" smtClean="0">
                <a:solidFill>
                  <a:srgbClr val="0070C0"/>
                </a:solidFill>
              </a:rPr>
              <a:t>chartdata.csv</a:t>
            </a:r>
            <a:r>
              <a:rPr lang="en-US" dirty="0" smtClean="0"/>
              <a:t>” data into “</a:t>
            </a:r>
            <a:r>
              <a:rPr lang="en-US" dirty="0" err="1" smtClean="0"/>
              <a:t>MemDashboardRepo</a:t>
            </a:r>
            <a:r>
              <a:rPr lang="en-US" dirty="0" smtClean="0"/>
              <a:t>” data store as initialization for demonstration</a:t>
            </a:r>
          </a:p>
          <a:p>
            <a:pPr marL="457200" indent="-457200">
              <a:buFont typeface="+mj-lt"/>
              <a:buAutoNum type="arabicPeriod"/>
            </a:pPr>
            <a:r>
              <a:rPr lang="en-US" dirty="0" smtClean="0"/>
              <a:t>Why not use “</a:t>
            </a:r>
            <a:r>
              <a:rPr lang="en-US" dirty="0" smtClean="0">
                <a:solidFill>
                  <a:srgbClr val="FF0000"/>
                </a:solidFill>
              </a:rPr>
              <a:t>Singleton</a:t>
            </a:r>
            <a:r>
              <a:rPr lang="en-US" dirty="0" smtClean="0"/>
              <a:t>” pattern</a:t>
            </a:r>
          </a:p>
          <a:p>
            <a:pPr lvl="1"/>
            <a:r>
              <a:rPr lang="en-US" dirty="0" smtClean="0"/>
              <a:t>Just to simplify code and not confuse programmers who are not familiar with object oriented DESIGN PATTERNs</a:t>
            </a:r>
            <a:endParaRPr lang="en-US" dirty="0"/>
          </a:p>
        </p:txBody>
      </p:sp>
      <p:pic>
        <p:nvPicPr>
          <p:cNvPr id="8" name="Picture 7"/>
          <p:cNvPicPr>
            <a:picLocks noChangeAspect="1"/>
          </p:cNvPicPr>
          <p:nvPr/>
        </p:nvPicPr>
        <p:blipFill>
          <a:blip r:embed="rId3"/>
          <a:stretch>
            <a:fillRect/>
          </a:stretch>
        </p:blipFill>
        <p:spPr>
          <a:xfrm>
            <a:off x="9264352" y="284584"/>
            <a:ext cx="2247480" cy="1204835"/>
          </a:xfrm>
          <a:prstGeom prst="rect">
            <a:avLst/>
          </a:prstGeom>
        </p:spPr>
      </p:pic>
      <p:cxnSp>
        <p:nvCxnSpPr>
          <p:cNvPr id="9" name="Straight Connector 8"/>
          <p:cNvCxnSpPr/>
          <p:nvPr/>
        </p:nvCxnSpPr>
        <p:spPr>
          <a:xfrm>
            <a:off x="9264352" y="1268760"/>
            <a:ext cx="21602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stretch>
            <a:fillRect/>
          </a:stretch>
        </p:blipFill>
        <p:spPr>
          <a:xfrm>
            <a:off x="7248128" y="1772816"/>
            <a:ext cx="4498404" cy="4782378"/>
          </a:xfrm>
          <a:prstGeom prst="rect">
            <a:avLst/>
          </a:prstGeom>
        </p:spPr>
      </p:pic>
    </p:spTree>
    <p:extLst>
      <p:ext uri="{BB962C8B-B14F-4D97-AF65-F5344CB8AC3E}">
        <p14:creationId xmlns:p14="http://schemas.microsoft.com/office/powerpoint/2010/main" val="3329762057"/>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553552" y="3990593"/>
            <a:ext cx="5091869" cy="2606759"/>
          </a:xfrm>
          <a:prstGeom prst="rect">
            <a:avLst/>
          </a:prstGeom>
        </p:spPr>
      </p:pic>
      <p:pic>
        <p:nvPicPr>
          <p:cNvPr id="3" name="Picture 2"/>
          <p:cNvPicPr>
            <a:picLocks noChangeAspect="1"/>
          </p:cNvPicPr>
          <p:nvPr/>
        </p:nvPicPr>
        <p:blipFill>
          <a:blip r:embed="rId4"/>
          <a:stretch>
            <a:fillRect/>
          </a:stretch>
        </p:blipFill>
        <p:spPr>
          <a:xfrm>
            <a:off x="1065117" y="3946582"/>
            <a:ext cx="5318915" cy="2722778"/>
          </a:xfrm>
          <a:prstGeom prst="rect">
            <a:avLst/>
          </a:prstGeom>
        </p:spPr>
      </p:pic>
      <p:sp>
        <p:nvSpPr>
          <p:cNvPr id="2" name="Title 1"/>
          <p:cNvSpPr>
            <a:spLocks noGrp="1"/>
          </p:cNvSpPr>
          <p:nvPr>
            <p:ph type="title"/>
          </p:nvPr>
        </p:nvSpPr>
        <p:spPr/>
        <p:txBody>
          <a:bodyPr>
            <a:normAutofit/>
          </a:bodyPr>
          <a:lstStyle/>
          <a:p>
            <a:r>
              <a:rPr lang="en-US" dirty="0" err="1" smtClean="0"/>
              <a:t>DashboardController.cs</a:t>
            </a:r>
            <a:r>
              <a:rPr lang="en-US" dirty="0" smtClean="0"/>
              <a:t> (5/5)</a:t>
            </a:r>
            <a:endParaRPr dirty="0"/>
          </a:p>
        </p:txBody>
      </p:sp>
      <p:pic>
        <p:nvPicPr>
          <p:cNvPr id="10" name="Picture 2"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3792" y="3966059"/>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20136" y="5337431"/>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Pictur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10509" y="6186930"/>
            <a:ext cx="410422" cy="41042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151784" y="4397058"/>
            <a:ext cx="900100" cy="1840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560496" y="6309320"/>
            <a:ext cx="517738" cy="288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3"/>
          <p:cNvSpPr txBox="1">
            <a:spLocks/>
          </p:cNvSpPr>
          <p:nvPr/>
        </p:nvSpPr>
        <p:spPr>
          <a:xfrm>
            <a:off x="1524000" y="1938536"/>
            <a:ext cx="9684568"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Choose “Controllers” folder</a:t>
            </a:r>
          </a:p>
          <a:p>
            <a:pPr marL="457200" indent="-457200">
              <a:buFont typeface="+mj-lt"/>
              <a:buAutoNum type="arabicPeriod"/>
            </a:pPr>
            <a:r>
              <a:rPr lang="en-US" dirty="0" err="1" smtClean="0"/>
              <a:t>RighClick</a:t>
            </a:r>
            <a:r>
              <a:rPr lang="en-US" dirty="0" smtClean="0"/>
              <a:t> and choose below menu item</a:t>
            </a:r>
          </a:p>
          <a:p>
            <a:pPr lvl="1"/>
            <a:r>
              <a:rPr lang="en-US" dirty="0" smtClean="0"/>
              <a:t>“Add” </a:t>
            </a:r>
            <a:r>
              <a:rPr lang="en-US" dirty="0" smtClean="0">
                <a:sym typeface="Wingdings" panose="05000000000000000000" pitchFamily="2" charset="2"/>
              </a:rPr>
              <a:t> “Controller…”</a:t>
            </a:r>
            <a:endParaRPr lang="en-US" dirty="0" smtClean="0"/>
          </a:p>
          <a:p>
            <a:pPr marL="457200" indent="-457200">
              <a:buFont typeface="+mj-lt"/>
              <a:buAutoNum type="arabicPeriod"/>
            </a:pPr>
            <a:r>
              <a:rPr lang="en-US" dirty="0" smtClean="0"/>
              <a:t>Choose “Web API2 Controller with read/write actions” template</a:t>
            </a:r>
            <a:endParaRPr lang="en-US" dirty="0"/>
          </a:p>
        </p:txBody>
      </p:sp>
      <p:sp>
        <p:nvSpPr>
          <p:cNvPr id="16" name="Rectangle 15"/>
          <p:cNvSpPr/>
          <p:nvPr/>
        </p:nvSpPr>
        <p:spPr>
          <a:xfrm>
            <a:off x="7850999" y="5488972"/>
            <a:ext cx="2159509" cy="2852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8"/>
          <a:stretch>
            <a:fillRect/>
          </a:stretch>
        </p:blipFill>
        <p:spPr>
          <a:xfrm>
            <a:off x="9264352" y="284584"/>
            <a:ext cx="2247480" cy="1204835"/>
          </a:xfrm>
          <a:prstGeom prst="rect">
            <a:avLst/>
          </a:prstGeom>
        </p:spPr>
      </p:pic>
      <p:cxnSp>
        <p:nvCxnSpPr>
          <p:cNvPr id="18" name="Straight Connector 17"/>
          <p:cNvCxnSpPr/>
          <p:nvPr/>
        </p:nvCxnSpPr>
        <p:spPr>
          <a:xfrm>
            <a:off x="9264352" y="1484784"/>
            <a:ext cx="1403648" cy="46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991761"/>
      </p:ext>
    </p:extLst>
  </p:cSld>
  <p:clrMapOvr>
    <a:masterClrMapping/>
  </p:clrMapOvr>
  <p:transition spd="slow">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Document, Source code &amp; Training Video (3/6)</a:t>
            </a:r>
            <a:endParaRPr dirty="0"/>
          </a:p>
        </p:txBody>
      </p:sp>
      <p:sp>
        <p:nvSpPr>
          <p:cNvPr id="14" name="Content Placeholder 13"/>
          <p:cNvSpPr>
            <a:spLocks noGrp="1"/>
          </p:cNvSpPr>
          <p:nvPr>
            <p:ph idx="1"/>
          </p:nvPr>
        </p:nvSpPr>
        <p:spPr>
          <a:xfrm>
            <a:off x="1524000" y="1602316"/>
            <a:ext cx="7560840" cy="448072"/>
          </a:xfrm>
        </p:spPr>
        <p:txBody>
          <a:bodyPr>
            <a:noAutofit/>
          </a:bodyPr>
          <a:lstStyle/>
          <a:p>
            <a:r>
              <a:rPr lang="en-US" sz="2800" dirty="0" smtClean="0"/>
              <a:t>https://github.com/erhwenkuo/PracticalCoding</a:t>
            </a:r>
            <a:endParaRPr sz="2800" dirty="0"/>
          </a:p>
        </p:txBody>
      </p:sp>
      <p:pic>
        <p:nvPicPr>
          <p:cNvPr id="1026" name="Picture 2" descr="https://camo.githubusercontent.com/a46e11f1754269d31b848b450856d081a1b02461/68747470733a2f2f662e636c6f75642e6769746875622e636f6d2f6173736574732f32383831382f313633323038372f38353063613031612d353737322d313165332d386565652d323061313163613635333466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7116" y="2348880"/>
            <a:ext cx="922859" cy="9228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2676474" y="2204864"/>
            <a:ext cx="6227838" cy="4536504"/>
          </a:xfrm>
          <a:prstGeom prst="rect">
            <a:avLst/>
          </a:prstGeom>
        </p:spPr>
      </p:pic>
      <p:pic>
        <p:nvPicPr>
          <p:cNvPr id="3" name="Picture 2"/>
          <p:cNvPicPr>
            <a:picLocks noChangeAspect="1"/>
          </p:cNvPicPr>
          <p:nvPr/>
        </p:nvPicPr>
        <p:blipFill>
          <a:blip r:embed="rId5"/>
          <a:stretch>
            <a:fillRect/>
          </a:stretch>
        </p:blipFill>
        <p:spPr>
          <a:xfrm>
            <a:off x="9360811" y="1961528"/>
            <a:ext cx="1639775" cy="4766160"/>
          </a:xfrm>
          <a:prstGeom prst="rect">
            <a:avLst/>
          </a:prstGeom>
        </p:spPr>
      </p:pic>
      <p:sp>
        <p:nvSpPr>
          <p:cNvPr id="7" name="Rectangle 6"/>
          <p:cNvSpPr/>
          <p:nvPr/>
        </p:nvSpPr>
        <p:spPr>
          <a:xfrm>
            <a:off x="9502627" y="6237312"/>
            <a:ext cx="1273893"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561587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DashboardController.cs</a:t>
            </a:r>
            <a:r>
              <a:rPr lang="en-US" dirty="0"/>
              <a:t> (5/5)</a:t>
            </a:r>
            <a:endParaRPr dirty="0"/>
          </a:p>
        </p:txBody>
      </p:sp>
      <p:pic>
        <p:nvPicPr>
          <p:cNvPr id="7" name="Picture 6"/>
          <p:cNvPicPr>
            <a:picLocks noChangeAspect="1"/>
          </p:cNvPicPr>
          <p:nvPr/>
        </p:nvPicPr>
        <p:blipFill>
          <a:blip r:embed="rId3"/>
          <a:stretch>
            <a:fillRect/>
          </a:stretch>
        </p:blipFill>
        <p:spPr>
          <a:xfrm>
            <a:off x="2244079" y="3195229"/>
            <a:ext cx="4882139" cy="1049660"/>
          </a:xfrm>
          <a:prstGeom prst="rect">
            <a:avLst/>
          </a:prstGeom>
        </p:spPr>
      </p:pic>
      <p:pic>
        <p:nvPicPr>
          <p:cNvPr id="9" name="Picture 8"/>
          <p:cNvPicPr>
            <a:picLocks noChangeAspect="1"/>
          </p:cNvPicPr>
          <p:nvPr/>
        </p:nvPicPr>
        <p:blipFill>
          <a:blip r:embed="rId4"/>
          <a:stretch>
            <a:fillRect/>
          </a:stretch>
        </p:blipFill>
        <p:spPr>
          <a:xfrm>
            <a:off x="5663952" y="4353779"/>
            <a:ext cx="2520280" cy="2243573"/>
          </a:xfrm>
          <a:prstGeom prst="rect">
            <a:avLst/>
          </a:prstGeom>
        </p:spPr>
      </p:pic>
      <p:sp>
        <p:nvSpPr>
          <p:cNvPr id="15" name="Content Placeholder 3"/>
          <p:cNvSpPr txBox="1">
            <a:spLocks/>
          </p:cNvSpPr>
          <p:nvPr/>
        </p:nvSpPr>
        <p:spPr>
          <a:xfrm>
            <a:off x="1524000" y="1938536"/>
            <a:ext cx="9684568"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Change Controller name to “</a:t>
            </a:r>
            <a:r>
              <a:rPr lang="en-US" dirty="0" err="1" smtClean="0">
                <a:solidFill>
                  <a:srgbClr val="FF0000"/>
                </a:solidFill>
              </a:rPr>
              <a:t>Dashboard</a:t>
            </a:r>
            <a:r>
              <a:rPr lang="en-US" dirty="0" err="1" smtClean="0"/>
              <a:t>Controller</a:t>
            </a:r>
            <a:r>
              <a:rPr lang="en-US" dirty="0" smtClean="0"/>
              <a:t>”</a:t>
            </a:r>
          </a:p>
          <a:p>
            <a:pPr marL="457200" indent="-457200">
              <a:buFont typeface="+mj-lt"/>
              <a:buAutoNum type="arabicPeriod"/>
            </a:pPr>
            <a:r>
              <a:rPr lang="en-US" dirty="0" smtClean="0"/>
              <a:t>A new class named “</a:t>
            </a:r>
            <a:r>
              <a:rPr lang="en-US" dirty="0" err="1" smtClean="0"/>
              <a:t>DashboardController.cs</a:t>
            </a:r>
            <a:r>
              <a:rPr lang="en-US" dirty="0" smtClean="0"/>
              <a:t>” should be created under “Controllers” folder</a:t>
            </a:r>
            <a:endParaRPr lang="en-US" dirty="0"/>
          </a:p>
        </p:txBody>
      </p:sp>
      <p:sp>
        <p:nvSpPr>
          <p:cNvPr id="16" name="Curved Right Arrow 15"/>
          <p:cNvSpPr/>
          <p:nvPr/>
        </p:nvSpPr>
        <p:spPr>
          <a:xfrm>
            <a:off x="3575719" y="3871132"/>
            <a:ext cx="1987464" cy="2284412"/>
          </a:xfrm>
          <a:prstGeom prst="curvedRightArrow">
            <a:avLst>
              <a:gd name="adj1" fmla="val 13199"/>
              <a:gd name="adj2" fmla="val 4622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a:xfrm>
            <a:off x="3359696" y="3580957"/>
            <a:ext cx="1224136" cy="1812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563183" y="3877435"/>
            <a:ext cx="720079" cy="2716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256661"/>
      </p:ext>
    </p:extLst>
  </p:cSld>
  <p:clrMapOvr>
    <a:masterClrMapping/>
  </p:clrMapOvr>
  <p:transition spd="slow">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DashboardController.cs</a:t>
            </a:r>
            <a:r>
              <a:rPr lang="en-US" dirty="0"/>
              <a:t> (5/5)</a:t>
            </a:r>
            <a:endParaRPr dirty="0"/>
          </a:p>
        </p:txBody>
      </p:sp>
      <p:pic>
        <p:nvPicPr>
          <p:cNvPr id="3" name="Picture 2"/>
          <p:cNvPicPr>
            <a:picLocks noChangeAspect="1"/>
          </p:cNvPicPr>
          <p:nvPr/>
        </p:nvPicPr>
        <p:blipFill>
          <a:blip r:embed="rId3"/>
          <a:stretch>
            <a:fillRect/>
          </a:stretch>
        </p:blipFill>
        <p:spPr>
          <a:xfrm>
            <a:off x="1271464" y="1844824"/>
            <a:ext cx="7409904" cy="4464496"/>
          </a:xfrm>
          <a:prstGeom prst="rect">
            <a:avLst/>
          </a:prstGeom>
        </p:spPr>
      </p:pic>
      <p:pic>
        <p:nvPicPr>
          <p:cNvPr id="4" name="Picture 3"/>
          <p:cNvPicPr>
            <a:picLocks noChangeAspect="1"/>
          </p:cNvPicPr>
          <p:nvPr/>
        </p:nvPicPr>
        <p:blipFill>
          <a:blip r:embed="rId4"/>
          <a:stretch>
            <a:fillRect/>
          </a:stretch>
        </p:blipFill>
        <p:spPr>
          <a:xfrm>
            <a:off x="5735960" y="3789040"/>
            <a:ext cx="6027960" cy="1008112"/>
          </a:xfrm>
          <a:prstGeom prst="rect">
            <a:avLst/>
          </a:prstGeom>
        </p:spPr>
      </p:pic>
    </p:spTree>
    <p:extLst>
      <p:ext uri="{BB962C8B-B14F-4D97-AF65-F5344CB8AC3E}">
        <p14:creationId xmlns:p14="http://schemas.microsoft.com/office/powerpoint/2010/main" val="2899911939"/>
      </p:ext>
    </p:extLst>
  </p:cSld>
  <p:clrMapOvr>
    <a:masterClrMapping/>
  </p:clrMapOvr>
  <p:transition spd="slow">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DashboardController.cs</a:t>
            </a:r>
            <a:r>
              <a:rPr lang="en-US" dirty="0"/>
              <a:t> (5/5)</a:t>
            </a:r>
            <a:endParaRPr dirty="0"/>
          </a:p>
        </p:txBody>
      </p:sp>
      <p:pic>
        <p:nvPicPr>
          <p:cNvPr id="4" name="Picture 3"/>
          <p:cNvPicPr>
            <a:picLocks noChangeAspect="1"/>
          </p:cNvPicPr>
          <p:nvPr/>
        </p:nvPicPr>
        <p:blipFill>
          <a:blip r:embed="rId3"/>
          <a:stretch>
            <a:fillRect/>
          </a:stretch>
        </p:blipFill>
        <p:spPr>
          <a:xfrm>
            <a:off x="1499989" y="1600200"/>
            <a:ext cx="5876925" cy="5210175"/>
          </a:xfrm>
          <a:prstGeom prst="rect">
            <a:avLst/>
          </a:prstGeom>
        </p:spPr>
      </p:pic>
      <p:pic>
        <p:nvPicPr>
          <p:cNvPr id="5" name="Picture 4"/>
          <p:cNvPicPr>
            <a:picLocks noChangeAspect="1"/>
          </p:cNvPicPr>
          <p:nvPr/>
        </p:nvPicPr>
        <p:blipFill>
          <a:blip r:embed="rId4"/>
          <a:stretch>
            <a:fillRect/>
          </a:stretch>
        </p:blipFill>
        <p:spPr>
          <a:xfrm>
            <a:off x="5735960" y="4581128"/>
            <a:ext cx="6027960" cy="1008112"/>
          </a:xfrm>
          <a:prstGeom prst="rect">
            <a:avLst/>
          </a:prstGeom>
        </p:spPr>
      </p:pic>
    </p:spTree>
    <p:extLst>
      <p:ext uri="{BB962C8B-B14F-4D97-AF65-F5344CB8AC3E}">
        <p14:creationId xmlns:p14="http://schemas.microsoft.com/office/powerpoint/2010/main" val="1052371651"/>
      </p:ext>
    </p:extLst>
  </p:cSld>
  <p:clrMapOvr>
    <a:masterClrMapping/>
  </p:clrMapOvr>
  <p:transition spd="slow">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t>
            </a:r>
            <a:r>
              <a:rPr lang="en-US" dirty="0" err="1"/>
              <a:t>ASP.Net</a:t>
            </a:r>
            <a:r>
              <a:rPr lang="en-US" dirty="0"/>
              <a:t> Web API–GET, POST, PUT, DELETE using </a:t>
            </a:r>
            <a:r>
              <a:rPr lang="en-US" dirty="0" smtClean="0"/>
              <a:t>Fiddler2</a:t>
            </a:r>
            <a:endParaRPr dirty="0"/>
          </a:p>
        </p:txBody>
      </p:sp>
      <p:sp>
        <p:nvSpPr>
          <p:cNvPr id="7" name="Content Placeholder 3"/>
          <p:cNvSpPr txBox="1">
            <a:spLocks/>
          </p:cNvSpPr>
          <p:nvPr/>
        </p:nvSpPr>
        <p:spPr>
          <a:xfrm>
            <a:off x="1524000" y="1938536"/>
            <a:ext cx="5436096"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What is “Fiddler2”</a:t>
            </a:r>
          </a:p>
          <a:p>
            <a:pPr lvl="1"/>
            <a:r>
              <a:rPr lang="en-US" dirty="0"/>
              <a:t>The free web debugging proxy </a:t>
            </a:r>
            <a:r>
              <a:rPr lang="en-US" dirty="0" smtClean="0"/>
              <a:t>for </a:t>
            </a:r>
            <a:r>
              <a:rPr lang="en-US" dirty="0"/>
              <a:t>any browser, system or </a:t>
            </a:r>
            <a:r>
              <a:rPr lang="en-US" dirty="0" smtClean="0"/>
              <a:t>platform</a:t>
            </a:r>
          </a:p>
          <a:p>
            <a:pPr lvl="1"/>
            <a:r>
              <a:rPr lang="en-US" dirty="0" smtClean="0"/>
              <a:t>Developed by “</a:t>
            </a:r>
            <a:r>
              <a:rPr lang="en-US" dirty="0" err="1" smtClean="0"/>
              <a:t>Telerick</a:t>
            </a:r>
            <a:r>
              <a:rPr lang="en-US" dirty="0" smtClean="0"/>
              <a:t>”</a:t>
            </a:r>
          </a:p>
          <a:p>
            <a:pPr marL="457200" indent="-457200">
              <a:buFont typeface="+mj-lt"/>
              <a:buAutoNum type="arabicPeriod"/>
            </a:pPr>
            <a:r>
              <a:rPr lang="en-US" dirty="0" smtClean="0"/>
              <a:t>Where to get &amp; install</a:t>
            </a:r>
            <a:endParaRPr lang="en-US" dirty="0"/>
          </a:p>
          <a:p>
            <a:pPr lvl="1"/>
            <a:r>
              <a:rPr lang="en-US" dirty="0" smtClean="0"/>
              <a:t>Go to “Fiddler” download page “http</a:t>
            </a:r>
            <a:r>
              <a:rPr lang="en-US" dirty="0"/>
              <a:t>://</a:t>
            </a:r>
            <a:r>
              <a:rPr lang="en-US" dirty="0" smtClean="0"/>
              <a:t>www.telerik.com/download/fiddler”</a:t>
            </a:r>
          </a:p>
          <a:p>
            <a:pPr lvl="1"/>
            <a:r>
              <a:rPr lang="en-US" dirty="0" smtClean="0"/>
              <a:t>Click “</a:t>
            </a:r>
            <a:r>
              <a:rPr lang="en-US" dirty="0" smtClean="0">
                <a:solidFill>
                  <a:srgbClr val="0070C0"/>
                </a:solidFill>
              </a:rPr>
              <a:t>Download Fiddler2</a:t>
            </a:r>
            <a:r>
              <a:rPr lang="en-US" dirty="0" smtClean="0"/>
              <a:t>” link</a:t>
            </a:r>
          </a:p>
          <a:p>
            <a:pPr lvl="1"/>
            <a:r>
              <a:rPr lang="en-US" dirty="0" smtClean="0"/>
              <a:t>Execute “fiddler2set.exe”</a:t>
            </a:r>
            <a:endParaRPr lang="en-US" dirty="0" smtClean="0">
              <a:solidFill>
                <a:srgbClr val="0070C0"/>
              </a:solidFill>
            </a:endParaRPr>
          </a:p>
          <a:p>
            <a:pPr marL="822960" lvl="1" indent="-457200">
              <a:buFont typeface="+mj-lt"/>
              <a:buAutoNum type="arabicPeriod"/>
            </a:pPr>
            <a:endParaRPr lang="en-US" dirty="0"/>
          </a:p>
        </p:txBody>
      </p:sp>
      <p:pic>
        <p:nvPicPr>
          <p:cNvPr id="3" name="Picture 2"/>
          <p:cNvPicPr>
            <a:picLocks noChangeAspect="1"/>
          </p:cNvPicPr>
          <p:nvPr/>
        </p:nvPicPr>
        <p:blipFill>
          <a:blip r:embed="rId3"/>
          <a:stretch>
            <a:fillRect/>
          </a:stretch>
        </p:blipFill>
        <p:spPr>
          <a:xfrm>
            <a:off x="7752184" y="1844824"/>
            <a:ext cx="2747963" cy="2343150"/>
          </a:xfrm>
          <a:prstGeom prst="rect">
            <a:avLst/>
          </a:prstGeom>
        </p:spPr>
      </p:pic>
      <p:pic>
        <p:nvPicPr>
          <p:cNvPr id="5" name="Picture 4"/>
          <p:cNvPicPr>
            <a:picLocks noChangeAspect="1"/>
          </p:cNvPicPr>
          <p:nvPr/>
        </p:nvPicPr>
        <p:blipFill>
          <a:blip r:embed="rId4"/>
          <a:stretch>
            <a:fillRect/>
          </a:stretch>
        </p:blipFill>
        <p:spPr>
          <a:xfrm>
            <a:off x="7780759" y="4653136"/>
            <a:ext cx="676275" cy="857250"/>
          </a:xfrm>
          <a:prstGeom prst="rect">
            <a:avLst/>
          </a:prstGeom>
        </p:spPr>
      </p:pic>
    </p:spTree>
    <p:extLst>
      <p:ext uri="{BB962C8B-B14F-4D97-AF65-F5344CB8AC3E}">
        <p14:creationId xmlns:p14="http://schemas.microsoft.com/office/powerpoint/2010/main" val="1056731865"/>
      </p:ext>
    </p:extLst>
  </p:cSld>
  <p:clrMapOvr>
    <a:masterClrMapping/>
  </p:clrMapOvr>
  <p:transition spd="slow">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t>
            </a:r>
            <a:r>
              <a:rPr lang="en-US" dirty="0" err="1"/>
              <a:t>ASP.Net</a:t>
            </a:r>
            <a:r>
              <a:rPr lang="en-US" dirty="0"/>
              <a:t> Web </a:t>
            </a:r>
            <a:r>
              <a:rPr lang="en-US" dirty="0" smtClean="0"/>
              <a:t>API–GET</a:t>
            </a:r>
            <a:endParaRPr dirty="0"/>
          </a:p>
        </p:txBody>
      </p:sp>
      <p:sp>
        <p:nvSpPr>
          <p:cNvPr id="6" name="Content Placeholder 3"/>
          <p:cNvSpPr txBox="1">
            <a:spLocks/>
          </p:cNvSpPr>
          <p:nvPr/>
        </p:nvSpPr>
        <p:spPr>
          <a:xfrm>
            <a:off x="1524000" y="2492896"/>
            <a:ext cx="5652120"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Hit “</a:t>
            </a:r>
            <a:r>
              <a:rPr lang="en-US" dirty="0" smtClean="0">
                <a:solidFill>
                  <a:srgbClr val="0070C0"/>
                </a:solidFill>
              </a:rPr>
              <a:t>F5</a:t>
            </a:r>
            <a:r>
              <a:rPr lang="en-US" dirty="0" smtClean="0"/>
              <a:t>” to run “</a:t>
            </a:r>
            <a:r>
              <a:rPr lang="en-US" dirty="0" err="1" smtClean="0">
                <a:solidFill>
                  <a:srgbClr val="FF0000"/>
                </a:solidFill>
              </a:rPr>
              <a:t>PracticalCoding.Web</a:t>
            </a:r>
            <a:r>
              <a:rPr lang="en-US" dirty="0" smtClean="0"/>
              <a:t>” project</a:t>
            </a:r>
          </a:p>
          <a:p>
            <a:pPr marL="457200" indent="-457200">
              <a:buFont typeface="+mj-lt"/>
              <a:buAutoNum type="arabicPeriod"/>
            </a:pPr>
            <a:r>
              <a:rPr lang="en-US" dirty="0" smtClean="0"/>
              <a:t>Find the </a:t>
            </a:r>
            <a:r>
              <a:rPr lang="en-US" dirty="0" err="1" smtClean="0"/>
              <a:t>url</a:t>
            </a:r>
            <a:r>
              <a:rPr lang="en-US" dirty="0" smtClean="0"/>
              <a:t> and port, for example: “</a:t>
            </a:r>
            <a:r>
              <a:rPr lang="en-US" dirty="0" smtClean="0">
                <a:solidFill>
                  <a:srgbClr val="0070C0"/>
                </a:solidFill>
              </a:rPr>
              <a:t>http://localhost:</a:t>
            </a:r>
            <a:r>
              <a:rPr lang="en-US" dirty="0" smtClean="0">
                <a:solidFill>
                  <a:srgbClr val="FF0000"/>
                </a:solidFill>
              </a:rPr>
              <a:t>53895</a:t>
            </a:r>
            <a:r>
              <a:rPr lang="en-US" dirty="0" smtClean="0"/>
              <a:t>”</a:t>
            </a:r>
          </a:p>
          <a:p>
            <a:pPr marL="457200" indent="-457200">
              <a:buFont typeface="+mj-lt"/>
              <a:buAutoNum type="arabicPeriod"/>
            </a:pPr>
            <a:r>
              <a:rPr lang="en-US" dirty="0" smtClean="0"/>
              <a:t>Click “</a:t>
            </a:r>
            <a:r>
              <a:rPr lang="en-US" dirty="0" smtClean="0">
                <a:solidFill>
                  <a:srgbClr val="FF0000"/>
                </a:solidFill>
              </a:rPr>
              <a:t>Composer</a:t>
            </a:r>
            <a:r>
              <a:rPr lang="en-US" dirty="0" smtClean="0"/>
              <a:t>” Tab, Change method to “</a:t>
            </a:r>
            <a:r>
              <a:rPr lang="en-US" dirty="0" smtClean="0">
                <a:solidFill>
                  <a:srgbClr val="FF0000"/>
                </a:solidFill>
              </a:rPr>
              <a:t>GET</a:t>
            </a:r>
            <a:r>
              <a:rPr lang="en-US" dirty="0" smtClean="0"/>
              <a:t>”, past our </a:t>
            </a:r>
            <a:r>
              <a:rPr lang="en-US" dirty="0" err="1" smtClean="0"/>
              <a:t>WebUrl</a:t>
            </a:r>
            <a:r>
              <a:rPr lang="en-US" dirty="0" smtClean="0"/>
              <a:t> with our web </a:t>
            </a:r>
            <a:r>
              <a:rPr lang="en-US" dirty="0" err="1" smtClean="0"/>
              <a:t>api</a:t>
            </a:r>
            <a:r>
              <a:rPr lang="en-US" dirty="0" smtClean="0"/>
              <a:t> path to Fiddler </a:t>
            </a:r>
            <a:r>
              <a:rPr lang="en-US" dirty="0" smtClean="0">
                <a:hlinkClick r:id="rId3"/>
              </a:rPr>
              <a:t>http://localhost:53895/api/dashboard/</a:t>
            </a:r>
            <a:endParaRPr lang="en-US" dirty="0" smtClean="0"/>
          </a:p>
          <a:p>
            <a:pPr marL="457200" indent="-457200">
              <a:buFont typeface="+mj-lt"/>
              <a:buAutoNum type="arabicPeriod"/>
            </a:pPr>
            <a:r>
              <a:rPr lang="en-US" dirty="0" smtClean="0"/>
              <a:t>Hit “</a:t>
            </a:r>
            <a:r>
              <a:rPr lang="en-US" dirty="0" smtClean="0">
                <a:solidFill>
                  <a:srgbClr val="00B050"/>
                </a:solidFill>
              </a:rPr>
              <a:t>Execute</a:t>
            </a:r>
            <a:r>
              <a:rPr lang="en-US" dirty="0" smtClean="0"/>
              <a:t>” button</a:t>
            </a:r>
            <a:endParaRPr lang="en-US" dirty="0"/>
          </a:p>
        </p:txBody>
      </p:sp>
      <p:grpSp>
        <p:nvGrpSpPr>
          <p:cNvPr id="28" name="Group 27"/>
          <p:cNvGrpSpPr/>
          <p:nvPr/>
        </p:nvGrpSpPr>
        <p:grpSpPr>
          <a:xfrm>
            <a:off x="7197799" y="2492896"/>
            <a:ext cx="4536504" cy="4082144"/>
            <a:chOff x="7197799" y="1988840"/>
            <a:chExt cx="4536504" cy="4082144"/>
          </a:xfrm>
        </p:grpSpPr>
        <p:pic>
          <p:nvPicPr>
            <p:cNvPr id="11" name="Picture 10"/>
            <p:cNvPicPr>
              <a:picLocks noChangeAspect="1"/>
            </p:cNvPicPr>
            <p:nvPr/>
          </p:nvPicPr>
          <p:blipFill>
            <a:blip r:embed="rId4"/>
            <a:stretch>
              <a:fillRect/>
            </a:stretch>
          </p:blipFill>
          <p:spPr>
            <a:xfrm>
              <a:off x="7197799" y="1988840"/>
              <a:ext cx="4536504" cy="4082144"/>
            </a:xfrm>
            <a:prstGeom prst="rect">
              <a:avLst/>
            </a:prstGeom>
          </p:spPr>
        </p:pic>
        <p:sp>
          <p:nvSpPr>
            <p:cNvPr id="12" name="Rectangle 11"/>
            <p:cNvSpPr/>
            <p:nvPr/>
          </p:nvSpPr>
          <p:spPr>
            <a:xfrm>
              <a:off x="8400256" y="3140968"/>
              <a:ext cx="2520280" cy="2160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2898" y="2521923"/>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34280" y="3233305"/>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Pictur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68000" y="2587292"/>
              <a:ext cx="410422" cy="41042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400256" y="2479280"/>
              <a:ext cx="864096" cy="1576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1162083" y="2636912"/>
              <a:ext cx="572220" cy="3460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a:stCxn id="14" idx="3"/>
            </p:cNvCxnSpPr>
            <p:nvPr/>
          </p:nvCxnSpPr>
          <p:spPr>
            <a:xfrm flipV="1">
              <a:off x="8123930" y="2587292"/>
              <a:ext cx="348334" cy="1651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8125200" y="3302986"/>
              <a:ext cx="275056" cy="1111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0993778" y="2792503"/>
              <a:ext cx="275056" cy="137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6"/>
          <p:cNvPicPr>
            <a:picLocks noChangeAspect="1"/>
          </p:cNvPicPr>
          <p:nvPr/>
        </p:nvPicPr>
        <p:blipFill>
          <a:blip r:embed="rId8"/>
          <a:stretch>
            <a:fillRect/>
          </a:stretch>
        </p:blipFill>
        <p:spPr>
          <a:xfrm>
            <a:off x="3287689" y="1665911"/>
            <a:ext cx="7272808" cy="549834"/>
          </a:xfrm>
          <a:prstGeom prst="rect">
            <a:avLst/>
          </a:prstGeom>
        </p:spPr>
      </p:pic>
      <p:sp>
        <p:nvSpPr>
          <p:cNvPr id="29" name="Text Placeholder 2"/>
          <p:cNvSpPr txBox="1">
            <a:spLocks/>
          </p:cNvSpPr>
          <p:nvPr/>
        </p:nvSpPr>
        <p:spPr>
          <a:xfrm>
            <a:off x="1523999" y="1684784"/>
            <a:ext cx="82758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a:t>
            </a:r>
            <a:endParaRPr lang="en-US" dirty="0">
              <a:solidFill>
                <a:schemeClr val="tx1"/>
              </a:solidFill>
            </a:endParaRPr>
          </a:p>
        </p:txBody>
      </p:sp>
    </p:spTree>
    <p:extLst>
      <p:ext uri="{BB962C8B-B14F-4D97-AF65-F5344CB8AC3E}">
        <p14:creationId xmlns:p14="http://schemas.microsoft.com/office/powerpoint/2010/main" val="2070432151"/>
      </p:ext>
    </p:extLst>
  </p:cSld>
  <p:clrMapOvr>
    <a:masterClrMapping/>
  </p:clrMapOvr>
  <p:transition spd="slow">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t>
            </a:r>
            <a:r>
              <a:rPr lang="en-US" dirty="0" err="1"/>
              <a:t>ASP.Net</a:t>
            </a:r>
            <a:r>
              <a:rPr lang="en-US" dirty="0"/>
              <a:t> Web </a:t>
            </a:r>
            <a:r>
              <a:rPr lang="en-US" dirty="0" smtClean="0"/>
              <a:t>API–GET Result</a:t>
            </a:r>
            <a:endParaRPr dirty="0"/>
          </a:p>
        </p:txBody>
      </p:sp>
      <p:sp>
        <p:nvSpPr>
          <p:cNvPr id="6" name="Content Placeholder 3"/>
          <p:cNvSpPr txBox="1">
            <a:spLocks/>
          </p:cNvSpPr>
          <p:nvPr/>
        </p:nvSpPr>
        <p:spPr>
          <a:xfrm>
            <a:off x="1524000" y="2492896"/>
            <a:ext cx="5652120"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Http Status Code (</a:t>
            </a:r>
            <a:r>
              <a:rPr lang="en-US" sz="2400" b="1" dirty="0" smtClean="0">
                <a:solidFill>
                  <a:srgbClr val="92D050"/>
                </a:solidFill>
              </a:rPr>
              <a:t>200</a:t>
            </a:r>
            <a:r>
              <a:rPr lang="en-US" dirty="0" smtClean="0"/>
              <a:t> – OK) in left panel</a:t>
            </a:r>
          </a:p>
          <a:p>
            <a:pPr marL="457200" indent="-457200">
              <a:buFont typeface="+mj-lt"/>
              <a:buAutoNum type="arabicPeriod"/>
            </a:pPr>
            <a:r>
              <a:rPr lang="en-US" dirty="0" smtClean="0"/>
              <a:t>Click “JSON” Tab</a:t>
            </a:r>
          </a:p>
          <a:p>
            <a:pPr marL="457200" indent="-457200">
              <a:buFont typeface="+mj-lt"/>
              <a:buAutoNum type="arabicPeriod"/>
            </a:pPr>
            <a:r>
              <a:rPr lang="en-US" dirty="0" smtClean="0"/>
              <a:t>A JSON object array contains </a:t>
            </a:r>
            <a:r>
              <a:rPr lang="en-US" dirty="0" smtClean="0">
                <a:solidFill>
                  <a:srgbClr val="0070C0"/>
                </a:solidFill>
              </a:rPr>
              <a:t>58</a:t>
            </a:r>
            <a:r>
              <a:rPr lang="en-US" dirty="0" smtClean="0"/>
              <a:t> objects</a:t>
            </a:r>
            <a:endParaRPr lang="en-US" dirty="0"/>
          </a:p>
        </p:txBody>
      </p:sp>
      <p:grpSp>
        <p:nvGrpSpPr>
          <p:cNvPr id="5" name="Group 4"/>
          <p:cNvGrpSpPr/>
          <p:nvPr/>
        </p:nvGrpSpPr>
        <p:grpSpPr>
          <a:xfrm>
            <a:off x="7321790" y="2460601"/>
            <a:ext cx="4677212" cy="4208759"/>
            <a:chOff x="7321790" y="2460601"/>
            <a:chExt cx="4677212" cy="4208759"/>
          </a:xfrm>
        </p:grpSpPr>
        <p:sp>
          <p:nvSpPr>
            <p:cNvPr id="12" name="Rectangle 11"/>
            <p:cNvSpPr/>
            <p:nvPr/>
          </p:nvSpPr>
          <p:spPr>
            <a:xfrm>
              <a:off x="8400256" y="3140968"/>
              <a:ext cx="2520280" cy="2160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Pic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2898" y="2521923"/>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4280" y="3233305"/>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8000" y="2587292"/>
              <a:ext cx="410422" cy="41042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400256" y="2479280"/>
              <a:ext cx="864096" cy="1576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1162083" y="2636912"/>
              <a:ext cx="572220" cy="3460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a:stCxn id="14" idx="3"/>
            </p:cNvCxnSpPr>
            <p:nvPr/>
          </p:nvCxnSpPr>
          <p:spPr>
            <a:xfrm flipV="1">
              <a:off x="8123930" y="2587292"/>
              <a:ext cx="348334" cy="1651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8125200" y="3302986"/>
              <a:ext cx="275056" cy="1111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0993778" y="2792503"/>
              <a:ext cx="275056" cy="137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6"/>
            <a:stretch>
              <a:fillRect/>
            </a:stretch>
          </p:blipFill>
          <p:spPr>
            <a:xfrm>
              <a:off x="7321790" y="2460601"/>
              <a:ext cx="4677212" cy="4208759"/>
            </a:xfrm>
            <a:prstGeom prst="rect">
              <a:avLst/>
            </a:prstGeom>
          </p:spPr>
        </p:pic>
        <p:sp>
          <p:nvSpPr>
            <p:cNvPr id="20" name="Rectangle 19"/>
            <p:cNvSpPr/>
            <p:nvPr/>
          </p:nvSpPr>
          <p:spPr>
            <a:xfrm>
              <a:off x="7397996" y="2594806"/>
              <a:ext cx="1074267" cy="18535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558142" y="3912712"/>
              <a:ext cx="1570306" cy="18925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4"/>
          <p:cNvPicPr>
            <a:picLocks noChangeAspect="1"/>
          </p:cNvPicPr>
          <p:nvPr/>
        </p:nvPicPr>
        <p:blipFill>
          <a:blip r:embed="rId7"/>
          <a:stretch>
            <a:fillRect/>
          </a:stretch>
        </p:blipFill>
        <p:spPr>
          <a:xfrm>
            <a:off x="3287689" y="1665911"/>
            <a:ext cx="7272808" cy="549834"/>
          </a:xfrm>
          <a:prstGeom prst="rect">
            <a:avLst/>
          </a:prstGeom>
        </p:spPr>
      </p:pic>
      <p:sp>
        <p:nvSpPr>
          <p:cNvPr id="26" name="Text Placeholder 2"/>
          <p:cNvSpPr txBox="1">
            <a:spLocks/>
          </p:cNvSpPr>
          <p:nvPr/>
        </p:nvSpPr>
        <p:spPr>
          <a:xfrm>
            <a:off x="1523999" y="1684784"/>
            <a:ext cx="82758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a:t>
            </a:r>
            <a:endParaRPr lang="en-US" dirty="0">
              <a:solidFill>
                <a:schemeClr val="tx1"/>
              </a:solidFill>
            </a:endParaRPr>
          </a:p>
        </p:txBody>
      </p:sp>
    </p:spTree>
    <p:extLst>
      <p:ext uri="{BB962C8B-B14F-4D97-AF65-F5344CB8AC3E}">
        <p14:creationId xmlns:p14="http://schemas.microsoft.com/office/powerpoint/2010/main" val="4016168971"/>
      </p:ext>
    </p:extLst>
  </p:cSld>
  <p:clrMapOvr>
    <a:masterClrMapping/>
  </p:clrMapOvr>
  <p:transition spd="slow">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176120" y="2664162"/>
            <a:ext cx="4558183" cy="4101651"/>
          </a:xfrm>
          <a:prstGeom prst="rect">
            <a:avLst/>
          </a:prstGeom>
        </p:spPr>
      </p:pic>
      <p:sp>
        <p:nvSpPr>
          <p:cNvPr id="2" name="Title 1"/>
          <p:cNvSpPr>
            <a:spLocks noGrp="1"/>
          </p:cNvSpPr>
          <p:nvPr>
            <p:ph type="title"/>
          </p:nvPr>
        </p:nvSpPr>
        <p:spPr/>
        <p:txBody>
          <a:bodyPr/>
          <a:lstStyle/>
          <a:p>
            <a:r>
              <a:rPr lang="en-US" dirty="0"/>
              <a:t>Testing </a:t>
            </a:r>
            <a:r>
              <a:rPr lang="en-US" dirty="0" err="1"/>
              <a:t>ASP.Net</a:t>
            </a:r>
            <a:r>
              <a:rPr lang="en-US" dirty="0"/>
              <a:t> Web </a:t>
            </a:r>
            <a:r>
              <a:rPr lang="en-US" dirty="0" smtClean="0"/>
              <a:t>API–GET</a:t>
            </a:r>
            <a:endParaRPr dirty="0"/>
          </a:p>
        </p:txBody>
      </p:sp>
      <p:sp>
        <p:nvSpPr>
          <p:cNvPr id="6" name="Content Placeholder 3"/>
          <p:cNvSpPr txBox="1">
            <a:spLocks/>
          </p:cNvSpPr>
          <p:nvPr/>
        </p:nvSpPr>
        <p:spPr>
          <a:xfrm>
            <a:off x="1524000" y="2731233"/>
            <a:ext cx="5652120"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Hit “</a:t>
            </a:r>
            <a:r>
              <a:rPr lang="en-US" dirty="0" smtClean="0">
                <a:solidFill>
                  <a:srgbClr val="0070C0"/>
                </a:solidFill>
              </a:rPr>
              <a:t>F5</a:t>
            </a:r>
            <a:r>
              <a:rPr lang="en-US" dirty="0" smtClean="0"/>
              <a:t>” to run “</a:t>
            </a:r>
            <a:r>
              <a:rPr lang="en-US" dirty="0" err="1" smtClean="0">
                <a:solidFill>
                  <a:srgbClr val="FF0000"/>
                </a:solidFill>
              </a:rPr>
              <a:t>PracticalCoding.Web</a:t>
            </a:r>
            <a:r>
              <a:rPr lang="en-US" dirty="0" smtClean="0"/>
              <a:t>” project</a:t>
            </a:r>
          </a:p>
          <a:p>
            <a:pPr marL="457200" indent="-457200">
              <a:buFont typeface="+mj-lt"/>
              <a:buAutoNum type="arabicPeriod"/>
            </a:pPr>
            <a:r>
              <a:rPr lang="en-US" dirty="0" smtClean="0"/>
              <a:t>Find the </a:t>
            </a:r>
            <a:r>
              <a:rPr lang="en-US" dirty="0" err="1" smtClean="0"/>
              <a:t>url</a:t>
            </a:r>
            <a:r>
              <a:rPr lang="en-US" dirty="0" smtClean="0"/>
              <a:t> and port, for example: “</a:t>
            </a:r>
            <a:r>
              <a:rPr lang="en-US" dirty="0" smtClean="0">
                <a:solidFill>
                  <a:srgbClr val="0070C0"/>
                </a:solidFill>
              </a:rPr>
              <a:t>http://localhost:</a:t>
            </a:r>
            <a:r>
              <a:rPr lang="en-US" dirty="0" smtClean="0">
                <a:solidFill>
                  <a:srgbClr val="FF0000"/>
                </a:solidFill>
              </a:rPr>
              <a:t>53895</a:t>
            </a:r>
            <a:r>
              <a:rPr lang="en-US" dirty="0" smtClean="0"/>
              <a:t>”</a:t>
            </a:r>
          </a:p>
          <a:p>
            <a:pPr marL="457200" indent="-457200">
              <a:buFont typeface="+mj-lt"/>
              <a:buAutoNum type="arabicPeriod"/>
            </a:pPr>
            <a:r>
              <a:rPr lang="en-US" dirty="0" smtClean="0"/>
              <a:t>Click “</a:t>
            </a:r>
            <a:r>
              <a:rPr lang="en-US" dirty="0" smtClean="0">
                <a:solidFill>
                  <a:srgbClr val="FF0000"/>
                </a:solidFill>
              </a:rPr>
              <a:t>Composer</a:t>
            </a:r>
            <a:r>
              <a:rPr lang="en-US" dirty="0" smtClean="0"/>
              <a:t>” Tab, Change method to “</a:t>
            </a:r>
            <a:r>
              <a:rPr lang="en-US" dirty="0" smtClean="0">
                <a:solidFill>
                  <a:srgbClr val="FF0000"/>
                </a:solidFill>
              </a:rPr>
              <a:t>GET</a:t>
            </a:r>
            <a:r>
              <a:rPr lang="en-US" dirty="0" smtClean="0"/>
              <a:t>”, past our </a:t>
            </a:r>
            <a:r>
              <a:rPr lang="en-US" dirty="0" err="1" smtClean="0"/>
              <a:t>WebUrl</a:t>
            </a:r>
            <a:r>
              <a:rPr lang="en-US" dirty="0" smtClean="0"/>
              <a:t> with our web </a:t>
            </a:r>
            <a:r>
              <a:rPr lang="en-US" dirty="0" err="1" smtClean="0"/>
              <a:t>api</a:t>
            </a:r>
            <a:r>
              <a:rPr lang="en-US" dirty="0" smtClean="0"/>
              <a:t> path to Fiddler </a:t>
            </a:r>
            <a:r>
              <a:rPr lang="en-US" dirty="0" smtClean="0">
                <a:hlinkClick r:id="rId4"/>
              </a:rPr>
              <a:t>http://localhost:53895/api/dashboard/</a:t>
            </a:r>
            <a:r>
              <a:rPr lang="en-US" dirty="0" smtClean="0">
                <a:solidFill>
                  <a:srgbClr val="FF0000"/>
                </a:solidFill>
              </a:rPr>
              <a:t>58</a:t>
            </a:r>
          </a:p>
          <a:p>
            <a:pPr marL="457200" indent="-457200">
              <a:buFont typeface="+mj-lt"/>
              <a:buAutoNum type="arabicPeriod"/>
            </a:pPr>
            <a:r>
              <a:rPr lang="en-US" dirty="0" smtClean="0"/>
              <a:t>Hit “</a:t>
            </a:r>
            <a:r>
              <a:rPr lang="en-US" dirty="0" smtClean="0">
                <a:solidFill>
                  <a:srgbClr val="00B050"/>
                </a:solidFill>
              </a:rPr>
              <a:t>Execute</a:t>
            </a:r>
            <a:r>
              <a:rPr lang="en-US" dirty="0" smtClean="0"/>
              <a:t>” button</a:t>
            </a:r>
            <a:endParaRPr lang="en-US" dirty="0"/>
          </a:p>
        </p:txBody>
      </p:sp>
      <p:sp>
        <p:nvSpPr>
          <p:cNvPr id="12" name="Rectangle 11"/>
          <p:cNvSpPr/>
          <p:nvPr/>
        </p:nvSpPr>
        <p:spPr>
          <a:xfrm>
            <a:off x="8400256" y="3811352"/>
            <a:ext cx="2520280" cy="2160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2898" y="3192307"/>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34280" y="3903689"/>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Pictur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68000" y="3257676"/>
            <a:ext cx="410422" cy="41042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400256" y="3149664"/>
            <a:ext cx="864096" cy="1576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1162083" y="3307296"/>
            <a:ext cx="572220" cy="3460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a:stCxn id="14" idx="3"/>
          </p:cNvCxnSpPr>
          <p:nvPr/>
        </p:nvCxnSpPr>
        <p:spPr>
          <a:xfrm flipV="1">
            <a:off x="8123930" y="3257676"/>
            <a:ext cx="348334" cy="1651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8125200" y="3973370"/>
            <a:ext cx="275056" cy="1111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0993778" y="3462887"/>
            <a:ext cx="275056" cy="137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8"/>
          <a:stretch>
            <a:fillRect/>
          </a:stretch>
        </p:blipFill>
        <p:spPr>
          <a:xfrm>
            <a:off x="3287688" y="1669019"/>
            <a:ext cx="7105228" cy="529633"/>
          </a:xfrm>
          <a:prstGeom prst="rect">
            <a:avLst/>
          </a:prstGeom>
        </p:spPr>
      </p:pic>
      <p:sp>
        <p:nvSpPr>
          <p:cNvPr id="20" name="Text Placeholder 2"/>
          <p:cNvSpPr txBox="1">
            <a:spLocks/>
          </p:cNvSpPr>
          <p:nvPr/>
        </p:nvSpPr>
        <p:spPr>
          <a:xfrm>
            <a:off x="1523999" y="1684784"/>
            <a:ext cx="82758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a:t>
            </a:r>
            <a:endParaRPr lang="en-US" dirty="0">
              <a:solidFill>
                <a:schemeClr val="tx1"/>
              </a:solidFill>
            </a:endParaRPr>
          </a:p>
        </p:txBody>
      </p:sp>
    </p:spTree>
    <p:extLst>
      <p:ext uri="{BB962C8B-B14F-4D97-AF65-F5344CB8AC3E}">
        <p14:creationId xmlns:p14="http://schemas.microsoft.com/office/powerpoint/2010/main" val="1582661883"/>
      </p:ext>
    </p:extLst>
  </p:cSld>
  <p:clrMapOvr>
    <a:masterClrMapping/>
  </p:clrMapOvr>
  <p:transition spd="slow">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313008" y="2460601"/>
            <a:ext cx="4685994" cy="4216661"/>
          </a:xfrm>
          <a:prstGeom prst="rect">
            <a:avLst/>
          </a:prstGeom>
        </p:spPr>
      </p:pic>
      <p:sp>
        <p:nvSpPr>
          <p:cNvPr id="2" name="Title 1"/>
          <p:cNvSpPr>
            <a:spLocks noGrp="1"/>
          </p:cNvSpPr>
          <p:nvPr>
            <p:ph type="title"/>
          </p:nvPr>
        </p:nvSpPr>
        <p:spPr/>
        <p:txBody>
          <a:bodyPr/>
          <a:lstStyle/>
          <a:p>
            <a:r>
              <a:rPr lang="en-US" dirty="0"/>
              <a:t>Testing </a:t>
            </a:r>
            <a:r>
              <a:rPr lang="en-US" dirty="0" err="1"/>
              <a:t>ASP.Net</a:t>
            </a:r>
            <a:r>
              <a:rPr lang="en-US" dirty="0"/>
              <a:t> Web </a:t>
            </a:r>
            <a:r>
              <a:rPr lang="en-US" dirty="0" smtClean="0"/>
              <a:t>API–GET Result</a:t>
            </a:r>
            <a:endParaRPr dirty="0"/>
          </a:p>
        </p:txBody>
      </p:sp>
      <p:sp>
        <p:nvSpPr>
          <p:cNvPr id="6" name="Content Placeholder 3"/>
          <p:cNvSpPr txBox="1">
            <a:spLocks/>
          </p:cNvSpPr>
          <p:nvPr/>
        </p:nvSpPr>
        <p:spPr>
          <a:xfrm>
            <a:off x="1524000" y="2492896"/>
            <a:ext cx="5652120"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Click Http Status Code (</a:t>
            </a:r>
            <a:r>
              <a:rPr lang="en-US" sz="2400" b="1" dirty="0" smtClean="0">
                <a:solidFill>
                  <a:srgbClr val="92D050"/>
                </a:solidFill>
              </a:rPr>
              <a:t>200</a:t>
            </a:r>
            <a:r>
              <a:rPr lang="en-US" dirty="0" smtClean="0"/>
              <a:t> – OK) in left panel</a:t>
            </a:r>
          </a:p>
          <a:p>
            <a:pPr marL="457200" indent="-457200">
              <a:buFont typeface="+mj-lt"/>
              <a:buAutoNum type="arabicPeriod"/>
            </a:pPr>
            <a:r>
              <a:rPr lang="en-US" dirty="0" smtClean="0"/>
              <a:t>Click “JSON” Tab</a:t>
            </a:r>
          </a:p>
          <a:p>
            <a:pPr marL="457200" indent="-457200">
              <a:buFont typeface="+mj-lt"/>
              <a:buAutoNum type="arabicPeriod"/>
            </a:pPr>
            <a:r>
              <a:rPr lang="en-US" dirty="0" smtClean="0"/>
              <a:t>A JSON object contains </a:t>
            </a:r>
            <a:r>
              <a:rPr lang="en-US" dirty="0" err="1" smtClean="0">
                <a:solidFill>
                  <a:srgbClr val="0070C0"/>
                </a:solidFill>
              </a:rPr>
              <a:t>Chartdata</a:t>
            </a:r>
            <a:r>
              <a:rPr lang="en-US" dirty="0" smtClean="0">
                <a:solidFill>
                  <a:srgbClr val="0070C0"/>
                </a:solidFill>
              </a:rPr>
              <a:t> </a:t>
            </a:r>
            <a:r>
              <a:rPr lang="en-US" dirty="0"/>
              <a:t>object in JSON notation</a:t>
            </a:r>
          </a:p>
        </p:txBody>
      </p:sp>
      <p:pic>
        <p:nvPicPr>
          <p:cNvPr id="14"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8168" y="3501008"/>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56450" y="4977172"/>
            <a:ext cx="436758" cy="43675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p:nvPr/>
        </p:nvCxnSpPr>
        <p:spPr>
          <a:xfrm flipH="1" flipV="1">
            <a:off x="7752184" y="3059053"/>
            <a:ext cx="86500" cy="4972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10172472" y="4977172"/>
            <a:ext cx="332951" cy="1111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8544272" y="4293096"/>
            <a:ext cx="1570306" cy="13681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6"/>
          <a:stretch>
            <a:fillRect/>
          </a:stretch>
        </p:blipFill>
        <p:spPr>
          <a:xfrm>
            <a:off x="3287688" y="1669019"/>
            <a:ext cx="7105228" cy="529633"/>
          </a:xfrm>
          <a:prstGeom prst="rect">
            <a:avLst/>
          </a:prstGeom>
        </p:spPr>
      </p:pic>
      <p:sp>
        <p:nvSpPr>
          <p:cNvPr id="27" name="Text Placeholder 2"/>
          <p:cNvSpPr txBox="1">
            <a:spLocks/>
          </p:cNvSpPr>
          <p:nvPr/>
        </p:nvSpPr>
        <p:spPr>
          <a:xfrm>
            <a:off x="1523999" y="1684784"/>
            <a:ext cx="82758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a:t>
            </a:r>
            <a:endParaRPr lang="en-US" dirty="0">
              <a:solidFill>
                <a:schemeClr val="tx1"/>
              </a:solidFill>
            </a:endParaRPr>
          </a:p>
        </p:txBody>
      </p:sp>
    </p:spTree>
    <p:extLst>
      <p:ext uri="{BB962C8B-B14F-4D97-AF65-F5344CB8AC3E}">
        <p14:creationId xmlns:p14="http://schemas.microsoft.com/office/powerpoint/2010/main" val="663285023"/>
      </p:ext>
    </p:extLst>
  </p:cSld>
  <p:clrMapOvr>
    <a:masterClrMapping/>
  </p:clrMapOvr>
  <p:transition spd="slow">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310000" y="2299693"/>
            <a:ext cx="4526684" cy="4441675"/>
          </a:xfrm>
          <a:prstGeom prst="rect">
            <a:avLst/>
          </a:prstGeom>
        </p:spPr>
      </p:pic>
      <p:sp>
        <p:nvSpPr>
          <p:cNvPr id="2" name="Title 1"/>
          <p:cNvSpPr>
            <a:spLocks noGrp="1"/>
          </p:cNvSpPr>
          <p:nvPr>
            <p:ph type="title"/>
          </p:nvPr>
        </p:nvSpPr>
        <p:spPr/>
        <p:txBody>
          <a:bodyPr/>
          <a:lstStyle/>
          <a:p>
            <a:r>
              <a:rPr lang="en-US" dirty="0"/>
              <a:t>Testing </a:t>
            </a:r>
            <a:r>
              <a:rPr lang="en-US" dirty="0" err="1"/>
              <a:t>ASP.Net</a:t>
            </a:r>
            <a:r>
              <a:rPr lang="en-US" dirty="0"/>
              <a:t> Web </a:t>
            </a:r>
            <a:r>
              <a:rPr lang="en-US" dirty="0" smtClean="0"/>
              <a:t>API–POST</a:t>
            </a:r>
            <a:endParaRPr dirty="0"/>
          </a:p>
        </p:txBody>
      </p:sp>
      <p:sp>
        <p:nvSpPr>
          <p:cNvPr id="6" name="Content Placeholder 3"/>
          <p:cNvSpPr txBox="1">
            <a:spLocks/>
          </p:cNvSpPr>
          <p:nvPr/>
        </p:nvSpPr>
        <p:spPr>
          <a:xfrm>
            <a:off x="1524000" y="2731233"/>
            <a:ext cx="5652120"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Click “</a:t>
            </a:r>
            <a:r>
              <a:rPr lang="en-US" dirty="0" smtClean="0">
                <a:solidFill>
                  <a:srgbClr val="FF0000"/>
                </a:solidFill>
              </a:rPr>
              <a:t>Composer</a:t>
            </a:r>
            <a:r>
              <a:rPr lang="en-US" dirty="0" smtClean="0"/>
              <a:t>” Tab, Change method to “</a:t>
            </a:r>
            <a:r>
              <a:rPr lang="en-US" dirty="0" smtClean="0">
                <a:solidFill>
                  <a:srgbClr val="FF0000"/>
                </a:solidFill>
              </a:rPr>
              <a:t>POST</a:t>
            </a:r>
            <a:r>
              <a:rPr lang="en-US" dirty="0" smtClean="0"/>
              <a:t>”, past our </a:t>
            </a:r>
            <a:r>
              <a:rPr lang="en-US" dirty="0" err="1" smtClean="0"/>
              <a:t>WebUrl</a:t>
            </a:r>
            <a:r>
              <a:rPr lang="en-US" dirty="0" smtClean="0"/>
              <a:t> with our web </a:t>
            </a:r>
            <a:r>
              <a:rPr lang="en-US" dirty="0" err="1" smtClean="0"/>
              <a:t>api</a:t>
            </a:r>
            <a:r>
              <a:rPr lang="en-US" dirty="0" smtClean="0"/>
              <a:t> path to Fiddler </a:t>
            </a:r>
            <a:r>
              <a:rPr lang="en-US" dirty="0" smtClean="0">
                <a:hlinkClick r:id="rId4"/>
              </a:rPr>
              <a:t>http://localhost:53895/api/dashboard/</a:t>
            </a:r>
            <a:endParaRPr lang="en-US" dirty="0">
              <a:solidFill>
                <a:srgbClr val="FF0000"/>
              </a:solidFill>
            </a:endParaRPr>
          </a:p>
          <a:p>
            <a:pPr marL="457200" indent="-457200">
              <a:buFont typeface="+mj-lt"/>
              <a:buAutoNum type="arabicPeriod"/>
            </a:pPr>
            <a:r>
              <a:rPr lang="en-US" dirty="0"/>
              <a:t>Add “</a:t>
            </a:r>
            <a:r>
              <a:rPr lang="en-US" dirty="0">
                <a:solidFill>
                  <a:srgbClr val="FF0000"/>
                </a:solidFill>
              </a:rPr>
              <a:t>Content-Type: application/</a:t>
            </a:r>
            <a:r>
              <a:rPr lang="en-US" dirty="0" err="1">
                <a:solidFill>
                  <a:srgbClr val="FF0000"/>
                </a:solidFill>
              </a:rPr>
              <a:t>json</a:t>
            </a:r>
            <a:r>
              <a:rPr lang="en-US" dirty="0"/>
              <a:t>” to indicates the content in the request body is JSON object</a:t>
            </a:r>
          </a:p>
          <a:p>
            <a:pPr marL="457200" indent="-457200">
              <a:buFont typeface="+mj-lt"/>
              <a:buAutoNum type="arabicPeriod"/>
            </a:pPr>
            <a:r>
              <a:rPr lang="en-US" dirty="0" smtClean="0"/>
              <a:t>Hit “</a:t>
            </a:r>
            <a:r>
              <a:rPr lang="en-US" dirty="0" smtClean="0">
                <a:solidFill>
                  <a:srgbClr val="00B050"/>
                </a:solidFill>
              </a:rPr>
              <a:t>Execute</a:t>
            </a:r>
            <a:r>
              <a:rPr lang="en-US" dirty="0" smtClean="0"/>
              <a:t>” button</a:t>
            </a:r>
            <a:endParaRPr lang="en-US" dirty="0"/>
          </a:p>
        </p:txBody>
      </p:sp>
      <p:sp>
        <p:nvSpPr>
          <p:cNvPr id="12" name="Rectangle 11"/>
          <p:cNvSpPr/>
          <p:nvPr/>
        </p:nvSpPr>
        <p:spPr>
          <a:xfrm>
            <a:off x="8534136" y="3832193"/>
            <a:ext cx="1306280" cy="1411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2898" y="3192307"/>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34280" y="3903689"/>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Pictur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76309" y="2860732"/>
            <a:ext cx="410422" cy="41042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537480" y="3434469"/>
            <a:ext cx="864096" cy="1576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1170392" y="2910352"/>
            <a:ext cx="572220" cy="3460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a:stCxn id="14" idx="3"/>
          </p:cNvCxnSpPr>
          <p:nvPr/>
        </p:nvCxnSpPr>
        <p:spPr>
          <a:xfrm flipV="1">
            <a:off x="8123930" y="3257676"/>
            <a:ext cx="348334" cy="1651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8125200" y="3973370"/>
            <a:ext cx="275056" cy="1111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1002087" y="3065943"/>
            <a:ext cx="275056" cy="137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8"/>
          <a:stretch>
            <a:fillRect/>
          </a:stretch>
        </p:blipFill>
        <p:spPr>
          <a:xfrm>
            <a:off x="3287689" y="1684785"/>
            <a:ext cx="6840759" cy="510504"/>
          </a:xfrm>
          <a:prstGeom prst="rect">
            <a:avLst/>
          </a:prstGeom>
        </p:spPr>
      </p:pic>
      <p:sp>
        <p:nvSpPr>
          <p:cNvPr id="20" name="Rectangle 19"/>
          <p:cNvSpPr/>
          <p:nvPr/>
        </p:nvSpPr>
        <p:spPr>
          <a:xfrm>
            <a:off x="8557621" y="5445224"/>
            <a:ext cx="1066771" cy="792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8123930" y="4233210"/>
            <a:ext cx="433691" cy="12120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 Placeholder 2"/>
          <p:cNvSpPr txBox="1">
            <a:spLocks/>
          </p:cNvSpPr>
          <p:nvPr/>
        </p:nvSpPr>
        <p:spPr>
          <a:xfrm>
            <a:off x="1523999" y="1684784"/>
            <a:ext cx="82758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a:t>
            </a:r>
            <a:endParaRPr lang="en-US" dirty="0">
              <a:solidFill>
                <a:schemeClr val="tx1"/>
              </a:solidFill>
            </a:endParaRPr>
          </a:p>
        </p:txBody>
      </p:sp>
    </p:spTree>
    <p:extLst>
      <p:ext uri="{BB962C8B-B14F-4D97-AF65-F5344CB8AC3E}">
        <p14:creationId xmlns:p14="http://schemas.microsoft.com/office/powerpoint/2010/main" val="1669883657"/>
      </p:ext>
    </p:extLst>
  </p:cSld>
  <p:clrMapOvr>
    <a:masterClrMapping/>
  </p:clrMapOvr>
  <p:transition spd="slow">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248128" y="2536626"/>
            <a:ext cx="4565132" cy="3700686"/>
          </a:xfrm>
          <a:prstGeom prst="rect">
            <a:avLst/>
          </a:prstGeom>
        </p:spPr>
      </p:pic>
      <p:sp>
        <p:nvSpPr>
          <p:cNvPr id="2" name="Title 1"/>
          <p:cNvSpPr>
            <a:spLocks noGrp="1"/>
          </p:cNvSpPr>
          <p:nvPr>
            <p:ph type="title"/>
          </p:nvPr>
        </p:nvSpPr>
        <p:spPr/>
        <p:txBody>
          <a:bodyPr/>
          <a:lstStyle/>
          <a:p>
            <a:r>
              <a:rPr lang="en-US" dirty="0"/>
              <a:t>Testing </a:t>
            </a:r>
            <a:r>
              <a:rPr lang="en-US" dirty="0" err="1"/>
              <a:t>ASP.Net</a:t>
            </a:r>
            <a:r>
              <a:rPr lang="en-US" dirty="0"/>
              <a:t> Web </a:t>
            </a:r>
            <a:r>
              <a:rPr lang="en-US" dirty="0" smtClean="0"/>
              <a:t>API–POST</a:t>
            </a:r>
            <a:endParaRPr dirty="0"/>
          </a:p>
        </p:txBody>
      </p:sp>
      <p:pic>
        <p:nvPicPr>
          <p:cNvPr id="14"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00230" y="3518439"/>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34280" y="3903689"/>
            <a:ext cx="436758" cy="43675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p:nvPr/>
        </p:nvCxnSpPr>
        <p:spPr>
          <a:xfrm flipH="1" flipV="1">
            <a:off x="7680176" y="3131715"/>
            <a:ext cx="3865" cy="4109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6"/>
          <a:stretch>
            <a:fillRect/>
          </a:stretch>
        </p:blipFill>
        <p:spPr>
          <a:xfrm>
            <a:off x="3287689" y="1684785"/>
            <a:ext cx="6840759" cy="510504"/>
          </a:xfrm>
          <a:prstGeom prst="rect">
            <a:avLst/>
          </a:prstGeom>
        </p:spPr>
      </p:pic>
      <p:sp>
        <p:nvSpPr>
          <p:cNvPr id="20" name="Rectangle 19"/>
          <p:cNvSpPr/>
          <p:nvPr/>
        </p:nvSpPr>
        <p:spPr>
          <a:xfrm>
            <a:off x="8463923" y="5301208"/>
            <a:ext cx="296373" cy="2160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8123930" y="4233210"/>
            <a:ext cx="276326" cy="3216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3"/>
          <p:cNvSpPr txBox="1">
            <a:spLocks/>
          </p:cNvSpPr>
          <p:nvPr/>
        </p:nvSpPr>
        <p:spPr>
          <a:xfrm>
            <a:off x="1524000" y="2492896"/>
            <a:ext cx="5652120"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Click Http Status Code (</a:t>
            </a:r>
            <a:r>
              <a:rPr lang="en-US" sz="2400" b="1" dirty="0" smtClean="0">
                <a:solidFill>
                  <a:srgbClr val="92D050"/>
                </a:solidFill>
              </a:rPr>
              <a:t>201</a:t>
            </a:r>
            <a:r>
              <a:rPr lang="en-US" dirty="0" smtClean="0"/>
              <a:t> – Created) in left panel</a:t>
            </a:r>
          </a:p>
          <a:p>
            <a:pPr marL="457200" indent="-457200">
              <a:buFont typeface="+mj-lt"/>
              <a:buAutoNum type="arabicPeriod"/>
            </a:pPr>
            <a:r>
              <a:rPr lang="en-US" dirty="0" smtClean="0"/>
              <a:t>Click “</a:t>
            </a:r>
            <a:r>
              <a:rPr lang="en-US" dirty="0" smtClean="0">
                <a:solidFill>
                  <a:srgbClr val="FF0000"/>
                </a:solidFill>
              </a:rPr>
              <a:t>Raw</a:t>
            </a:r>
            <a:r>
              <a:rPr lang="en-US" dirty="0" smtClean="0"/>
              <a:t>” Tab</a:t>
            </a:r>
          </a:p>
          <a:p>
            <a:pPr marL="457200" indent="-457200">
              <a:buFont typeface="+mj-lt"/>
              <a:buAutoNum type="arabicPeriod"/>
            </a:pPr>
            <a:r>
              <a:rPr lang="en-US" dirty="0" smtClean="0"/>
              <a:t>“</a:t>
            </a:r>
            <a:r>
              <a:rPr lang="en-US" dirty="0" smtClean="0">
                <a:solidFill>
                  <a:srgbClr val="FF0000"/>
                </a:solidFill>
              </a:rPr>
              <a:t>59</a:t>
            </a:r>
            <a:r>
              <a:rPr lang="en-US" dirty="0" smtClean="0"/>
              <a:t>” is the new </a:t>
            </a:r>
            <a:r>
              <a:rPr lang="en-US" dirty="0" err="1" smtClean="0"/>
              <a:t>Chartdata</a:t>
            </a:r>
            <a:r>
              <a:rPr lang="en-US" dirty="0" smtClean="0"/>
              <a:t> </a:t>
            </a:r>
            <a:r>
              <a:rPr lang="en-US" dirty="0" err="1" smtClean="0"/>
              <a:t>EntityId</a:t>
            </a:r>
            <a:endParaRPr lang="en-US" dirty="0"/>
          </a:p>
        </p:txBody>
      </p:sp>
      <p:sp>
        <p:nvSpPr>
          <p:cNvPr id="26" name="Text Placeholder 2"/>
          <p:cNvSpPr txBox="1">
            <a:spLocks/>
          </p:cNvSpPr>
          <p:nvPr/>
        </p:nvSpPr>
        <p:spPr>
          <a:xfrm>
            <a:off x="1523999" y="1684784"/>
            <a:ext cx="82758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a:t>
            </a:r>
            <a:endParaRPr lang="en-US" dirty="0">
              <a:solidFill>
                <a:schemeClr val="tx1"/>
              </a:solidFill>
            </a:endParaRPr>
          </a:p>
        </p:txBody>
      </p:sp>
    </p:spTree>
    <p:extLst>
      <p:ext uri="{BB962C8B-B14F-4D97-AF65-F5344CB8AC3E}">
        <p14:creationId xmlns:p14="http://schemas.microsoft.com/office/powerpoint/2010/main" val="57400635"/>
      </p:ext>
    </p:extLst>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Previous Training Session Document, Source code &amp; Training Video (2/6)</a:t>
            </a:r>
            <a:endParaRPr dirty="0"/>
          </a:p>
        </p:txBody>
      </p:sp>
      <p:sp>
        <p:nvSpPr>
          <p:cNvPr id="14" name="Content Placeholder 13"/>
          <p:cNvSpPr>
            <a:spLocks noGrp="1"/>
          </p:cNvSpPr>
          <p:nvPr>
            <p:ph idx="1"/>
          </p:nvPr>
        </p:nvSpPr>
        <p:spPr>
          <a:xfrm>
            <a:off x="3143672" y="1934522"/>
            <a:ext cx="6048672" cy="448072"/>
          </a:xfrm>
        </p:spPr>
        <p:txBody>
          <a:bodyPr>
            <a:noAutofit/>
          </a:bodyPr>
          <a:lstStyle/>
          <a:p>
            <a:r>
              <a:rPr lang="en-US" sz="2800" dirty="0"/>
              <a:t>https://www.youtube.com/watch?v=EVvC4YGXfDI</a:t>
            </a:r>
            <a:endParaRPr sz="2800" dirty="0"/>
          </a:p>
        </p:txBody>
      </p:sp>
      <p:pic>
        <p:nvPicPr>
          <p:cNvPr id="8" name="Picture 4" descr="http://upload.wikimedia.org/wikipedia/commons/thumb/4/40/Youtube_icon.svg/256px-Youtube_ico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1839722"/>
            <a:ext cx="1085744" cy="10857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encrypted-tbn3.gstatic.com/images?q=tbn:ANd9GcTFPSuMHHKekso92wigCqSU6YehSje5aNQFaYw6SBaTaIv_Uvc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512" y="3524595"/>
            <a:ext cx="3744416" cy="1018830"/>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3"/>
          <p:cNvSpPr txBox="1">
            <a:spLocks/>
          </p:cNvSpPr>
          <p:nvPr/>
        </p:nvSpPr>
        <p:spPr>
          <a:xfrm>
            <a:off x="3143672" y="4725144"/>
            <a:ext cx="6048672" cy="4480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sz="2800" dirty="0"/>
              <a:t>http://www.slideshare.net/erhwenkuo/02-integrate-highchart</a:t>
            </a:r>
          </a:p>
        </p:txBody>
      </p:sp>
    </p:spTree>
    <p:extLst>
      <p:ext uri="{BB962C8B-B14F-4D97-AF65-F5344CB8AC3E}">
        <p14:creationId xmlns:p14="http://schemas.microsoft.com/office/powerpoint/2010/main" val="3005981622"/>
      </p:ext>
    </p:extLst>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7320136" y="2204864"/>
            <a:ext cx="4574307" cy="4538514"/>
          </a:xfrm>
          <a:prstGeom prst="rect">
            <a:avLst/>
          </a:prstGeom>
        </p:spPr>
      </p:pic>
      <p:sp>
        <p:nvSpPr>
          <p:cNvPr id="2" name="Title 1"/>
          <p:cNvSpPr>
            <a:spLocks noGrp="1"/>
          </p:cNvSpPr>
          <p:nvPr>
            <p:ph type="title"/>
          </p:nvPr>
        </p:nvSpPr>
        <p:spPr/>
        <p:txBody>
          <a:bodyPr/>
          <a:lstStyle/>
          <a:p>
            <a:r>
              <a:rPr lang="en-US" dirty="0"/>
              <a:t>Testing </a:t>
            </a:r>
            <a:r>
              <a:rPr lang="en-US" dirty="0" err="1"/>
              <a:t>ASP.Net</a:t>
            </a:r>
            <a:r>
              <a:rPr lang="en-US" dirty="0"/>
              <a:t> Web </a:t>
            </a:r>
            <a:r>
              <a:rPr lang="en-US" dirty="0" smtClean="0"/>
              <a:t>API–PUT</a:t>
            </a:r>
            <a:endParaRPr dirty="0"/>
          </a:p>
        </p:txBody>
      </p:sp>
      <p:sp>
        <p:nvSpPr>
          <p:cNvPr id="6" name="Content Placeholder 3"/>
          <p:cNvSpPr txBox="1">
            <a:spLocks/>
          </p:cNvSpPr>
          <p:nvPr/>
        </p:nvSpPr>
        <p:spPr>
          <a:xfrm>
            <a:off x="1524000" y="2731233"/>
            <a:ext cx="5652120"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Click “</a:t>
            </a:r>
            <a:r>
              <a:rPr lang="en-US" dirty="0" smtClean="0">
                <a:solidFill>
                  <a:srgbClr val="FF0000"/>
                </a:solidFill>
              </a:rPr>
              <a:t>Composer</a:t>
            </a:r>
            <a:r>
              <a:rPr lang="en-US" dirty="0" smtClean="0"/>
              <a:t>” Tab, Change method to “</a:t>
            </a:r>
            <a:r>
              <a:rPr lang="en-US" dirty="0" smtClean="0">
                <a:solidFill>
                  <a:srgbClr val="FF0000"/>
                </a:solidFill>
              </a:rPr>
              <a:t>PUT</a:t>
            </a:r>
            <a:r>
              <a:rPr lang="en-US" dirty="0" smtClean="0"/>
              <a:t>”, past our </a:t>
            </a:r>
            <a:r>
              <a:rPr lang="en-US" dirty="0" err="1" smtClean="0"/>
              <a:t>WebUrl</a:t>
            </a:r>
            <a:r>
              <a:rPr lang="en-US" dirty="0" smtClean="0"/>
              <a:t> with our web </a:t>
            </a:r>
            <a:r>
              <a:rPr lang="en-US" dirty="0" err="1" smtClean="0"/>
              <a:t>api</a:t>
            </a:r>
            <a:r>
              <a:rPr lang="en-US" dirty="0" smtClean="0"/>
              <a:t> path with </a:t>
            </a:r>
            <a:r>
              <a:rPr lang="en-US" dirty="0" err="1" smtClean="0"/>
              <a:t>EntityId</a:t>
            </a:r>
            <a:r>
              <a:rPr lang="en-US" dirty="0" smtClean="0"/>
              <a:t>  to Fiddler </a:t>
            </a:r>
            <a:r>
              <a:rPr lang="en-US" dirty="0" smtClean="0">
                <a:hlinkClick r:id="rId4"/>
              </a:rPr>
              <a:t>http://localhost:53895/api/dashboard/</a:t>
            </a:r>
            <a:r>
              <a:rPr lang="en-US" dirty="0" smtClean="0">
                <a:solidFill>
                  <a:srgbClr val="FF0000"/>
                </a:solidFill>
              </a:rPr>
              <a:t>59</a:t>
            </a:r>
            <a:endParaRPr lang="en-US" dirty="0">
              <a:solidFill>
                <a:srgbClr val="FF0000"/>
              </a:solidFill>
            </a:endParaRPr>
          </a:p>
          <a:p>
            <a:pPr marL="457200" indent="-457200">
              <a:buFont typeface="+mj-lt"/>
              <a:buAutoNum type="arabicPeriod"/>
            </a:pPr>
            <a:r>
              <a:rPr lang="en-US" dirty="0"/>
              <a:t>Add “</a:t>
            </a:r>
            <a:r>
              <a:rPr lang="en-US" dirty="0">
                <a:solidFill>
                  <a:srgbClr val="FF0000"/>
                </a:solidFill>
              </a:rPr>
              <a:t>Content-Type: application/</a:t>
            </a:r>
            <a:r>
              <a:rPr lang="en-US" dirty="0" err="1">
                <a:solidFill>
                  <a:srgbClr val="FF0000"/>
                </a:solidFill>
              </a:rPr>
              <a:t>json</a:t>
            </a:r>
            <a:r>
              <a:rPr lang="en-US" dirty="0"/>
              <a:t>” to indicates the content in the request body is JSON </a:t>
            </a:r>
            <a:r>
              <a:rPr lang="en-US" dirty="0" smtClean="0"/>
              <a:t>object</a:t>
            </a:r>
          </a:p>
          <a:p>
            <a:pPr marL="457200" indent="-457200">
              <a:buFont typeface="+mj-lt"/>
              <a:buAutoNum type="arabicPeriod"/>
            </a:pPr>
            <a:r>
              <a:rPr lang="en-US" dirty="0" smtClean="0"/>
              <a:t>Put </a:t>
            </a:r>
            <a:r>
              <a:rPr lang="en-US" dirty="0" smtClean="0">
                <a:solidFill>
                  <a:srgbClr val="0070C0"/>
                </a:solidFill>
              </a:rPr>
              <a:t>Entity Object </a:t>
            </a:r>
            <a:r>
              <a:rPr lang="en-US" dirty="0" smtClean="0"/>
              <a:t>in JSON style in “Request Body”</a:t>
            </a:r>
            <a:endParaRPr lang="en-US" dirty="0"/>
          </a:p>
          <a:p>
            <a:pPr marL="457200" indent="-457200">
              <a:buFont typeface="+mj-lt"/>
              <a:buAutoNum type="arabicPeriod"/>
            </a:pPr>
            <a:r>
              <a:rPr lang="en-US" dirty="0" smtClean="0"/>
              <a:t>Hit “</a:t>
            </a:r>
            <a:r>
              <a:rPr lang="en-US" dirty="0" smtClean="0">
                <a:solidFill>
                  <a:srgbClr val="00B050"/>
                </a:solidFill>
              </a:rPr>
              <a:t>Execute</a:t>
            </a:r>
            <a:r>
              <a:rPr lang="en-US" dirty="0" smtClean="0"/>
              <a:t>” button</a:t>
            </a:r>
            <a:endParaRPr lang="en-US" dirty="0"/>
          </a:p>
        </p:txBody>
      </p:sp>
      <p:sp>
        <p:nvSpPr>
          <p:cNvPr id="12" name="Rectangle 11"/>
          <p:cNvSpPr/>
          <p:nvPr/>
        </p:nvSpPr>
        <p:spPr>
          <a:xfrm>
            <a:off x="8557621" y="3756097"/>
            <a:ext cx="1306280" cy="1411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2898" y="3192307"/>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34280" y="3903689"/>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Pictur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76309" y="2860732"/>
            <a:ext cx="410422" cy="41042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596807" y="3344007"/>
            <a:ext cx="2405280" cy="2278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1352583" y="2892922"/>
            <a:ext cx="427837" cy="2993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a:stCxn id="14" idx="3"/>
          </p:cNvCxnSpPr>
          <p:nvPr/>
        </p:nvCxnSpPr>
        <p:spPr>
          <a:xfrm flipV="1">
            <a:off x="8123930" y="3257676"/>
            <a:ext cx="348334" cy="1651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1"/>
          </p:cNvCxnSpPr>
          <p:nvPr/>
        </p:nvCxnSpPr>
        <p:spPr>
          <a:xfrm flipV="1">
            <a:off x="8125200" y="3826686"/>
            <a:ext cx="432421" cy="2578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1002087" y="3065943"/>
            <a:ext cx="275056" cy="137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624191" y="5373216"/>
            <a:ext cx="1000201" cy="86409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8123930" y="4233210"/>
            <a:ext cx="433691" cy="12120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8"/>
          <a:stretch>
            <a:fillRect/>
          </a:stretch>
        </p:blipFill>
        <p:spPr>
          <a:xfrm>
            <a:off x="3287688" y="1627619"/>
            <a:ext cx="6336704" cy="472346"/>
          </a:xfrm>
          <a:prstGeom prst="rect">
            <a:avLst/>
          </a:prstGeom>
        </p:spPr>
      </p:pic>
      <p:sp>
        <p:nvSpPr>
          <p:cNvPr id="25" name="Text Placeholder 2"/>
          <p:cNvSpPr txBox="1">
            <a:spLocks/>
          </p:cNvSpPr>
          <p:nvPr/>
        </p:nvSpPr>
        <p:spPr>
          <a:xfrm>
            <a:off x="1523999" y="1684784"/>
            <a:ext cx="82758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a:t>
            </a:r>
            <a:endParaRPr lang="en-US" dirty="0">
              <a:solidFill>
                <a:schemeClr val="tx1"/>
              </a:solidFill>
            </a:endParaRPr>
          </a:p>
        </p:txBody>
      </p:sp>
    </p:spTree>
    <p:extLst>
      <p:ext uri="{BB962C8B-B14F-4D97-AF65-F5344CB8AC3E}">
        <p14:creationId xmlns:p14="http://schemas.microsoft.com/office/powerpoint/2010/main" val="1464892127"/>
      </p:ext>
    </p:extLst>
  </p:cSld>
  <p:clrMapOvr>
    <a:masterClrMapping/>
  </p:clrMapOvr>
  <p:transition spd="slow">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032104" y="2473970"/>
            <a:ext cx="5000750" cy="3732954"/>
          </a:xfrm>
          <a:prstGeom prst="rect">
            <a:avLst/>
          </a:prstGeom>
        </p:spPr>
      </p:pic>
      <p:sp>
        <p:nvSpPr>
          <p:cNvPr id="2" name="Title 1"/>
          <p:cNvSpPr>
            <a:spLocks noGrp="1"/>
          </p:cNvSpPr>
          <p:nvPr>
            <p:ph type="title"/>
          </p:nvPr>
        </p:nvSpPr>
        <p:spPr/>
        <p:txBody>
          <a:bodyPr/>
          <a:lstStyle/>
          <a:p>
            <a:r>
              <a:rPr lang="en-US" dirty="0"/>
              <a:t>Testing </a:t>
            </a:r>
            <a:r>
              <a:rPr lang="en-US" dirty="0" err="1"/>
              <a:t>ASP.Net</a:t>
            </a:r>
            <a:r>
              <a:rPr lang="en-US" dirty="0"/>
              <a:t> Web </a:t>
            </a:r>
            <a:r>
              <a:rPr lang="en-US" dirty="0" smtClean="0"/>
              <a:t>API–PUT</a:t>
            </a:r>
            <a:endParaRPr dirty="0"/>
          </a:p>
        </p:txBody>
      </p:sp>
      <p:pic>
        <p:nvPicPr>
          <p:cNvPr id="14"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00230" y="3518439"/>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7832" y="3982080"/>
            <a:ext cx="436758" cy="43675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p:nvPr/>
        </p:nvCxnSpPr>
        <p:spPr>
          <a:xfrm flipH="1" flipV="1">
            <a:off x="7680176" y="3131715"/>
            <a:ext cx="3865" cy="4109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032875" y="4297433"/>
            <a:ext cx="372213" cy="2116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3"/>
          <p:cNvSpPr txBox="1">
            <a:spLocks/>
          </p:cNvSpPr>
          <p:nvPr/>
        </p:nvSpPr>
        <p:spPr>
          <a:xfrm>
            <a:off x="1524000" y="2492896"/>
            <a:ext cx="5364088"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Click Http Status Code (</a:t>
            </a:r>
            <a:r>
              <a:rPr lang="en-US" sz="2400" b="1" dirty="0" smtClean="0">
                <a:solidFill>
                  <a:srgbClr val="92D050"/>
                </a:solidFill>
              </a:rPr>
              <a:t>204</a:t>
            </a:r>
            <a:r>
              <a:rPr lang="en-US" dirty="0" smtClean="0"/>
              <a:t> – No Content) in left panel</a:t>
            </a:r>
            <a:endParaRPr lang="en-US" dirty="0"/>
          </a:p>
        </p:txBody>
      </p:sp>
      <p:pic>
        <p:nvPicPr>
          <p:cNvPr id="16" name="Picture 15"/>
          <p:cNvPicPr>
            <a:picLocks noChangeAspect="1"/>
          </p:cNvPicPr>
          <p:nvPr/>
        </p:nvPicPr>
        <p:blipFill>
          <a:blip r:embed="rId6"/>
          <a:stretch>
            <a:fillRect/>
          </a:stretch>
        </p:blipFill>
        <p:spPr>
          <a:xfrm>
            <a:off x="3287688" y="1627619"/>
            <a:ext cx="6336704" cy="472346"/>
          </a:xfrm>
          <a:prstGeom prst="rect">
            <a:avLst/>
          </a:prstGeom>
        </p:spPr>
      </p:pic>
      <p:sp>
        <p:nvSpPr>
          <p:cNvPr id="17" name="Text Placeholder 2"/>
          <p:cNvSpPr txBox="1">
            <a:spLocks/>
          </p:cNvSpPr>
          <p:nvPr/>
        </p:nvSpPr>
        <p:spPr>
          <a:xfrm>
            <a:off x="1523999" y="1684784"/>
            <a:ext cx="82758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a:t>
            </a:r>
            <a:endParaRPr lang="en-US" dirty="0">
              <a:solidFill>
                <a:schemeClr val="tx1"/>
              </a:solidFill>
            </a:endParaRPr>
          </a:p>
        </p:txBody>
      </p:sp>
    </p:spTree>
    <p:extLst>
      <p:ext uri="{BB962C8B-B14F-4D97-AF65-F5344CB8AC3E}">
        <p14:creationId xmlns:p14="http://schemas.microsoft.com/office/powerpoint/2010/main" val="1418706211"/>
      </p:ext>
    </p:extLst>
  </p:cSld>
  <p:clrMapOvr>
    <a:masterClrMapping/>
  </p:clrMapOvr>
  <p:transition spd="slow">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888088" y="2730126"/>
            <a:ext cx="5078984" cy="3791354"/>
          </a:xfrm>
          <a:prstGeom prst="rect">
            <a:avLst/>
          </a:prstGeom>
        </p:spPr>
      </p:pic>
      <p:sp>
        <p:nvSpPr>
          <p:cNvPr id="2" name="Title 1"/>
          <p:cNvSpPr>
            <a:spLocks noGrp="1"/>
          </p:cNvSpPr>
          <p:nvPr>
            <p:ph type="title"/>
          </p:nvPr>
        </p:nvSpPr>
        <p:spPr/>
        <p:txBody>
          <a:bodyPr/>
          <a:lstStyle/>
          <a:p>
            <a:r>
              <a:rPr lang="en-US" dirty="0"/>
              <a:t>Testing </a:t>
            </a:r>
            <a:r>
              <a:rPr lang="en-US" dirty="0" err="1"/>
              <a:t>ASP.Net</a:t>
            </a:r>
            <a:r>
              <a:rPr lang="en-US" dirty="0"/>
              <a:t> Web </a:t>
            </a:r>
            <a:r>
              <a:rPr lang="en-US" dirty="0" smtClean="0"/>
              <a:t>API–DELETE</a:t>
            </a:r>
            <a:endParaRPr dirty="0"/>
          </a:p>
        </p:txBody>
      </p:sp>
      <p:sp>
        <p:nvSpPr>
          <p:cNvPr id="6" name="Content Placeholder 3"/>
          <p:cNvSpPr txBox="1">
            <a:spLocks/>
          </p:cNvSpPr>
          <p:nvPr/>
        </p:nvSpPr>
        <p:spPr>
          <a:xfrm>
            <a:off x="1524000" y="2731233"/>
            <a:ext cx="5173676"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Click “</a:t>
            </a:r>
            <a:r>
              <a:rPr lang="en-US" dirty="0" smtClean="0">
                <a:solidFill>
                  <a:srgbClr val="FF0000"/>
                </a:solidFill>
              </a:rPr>
              <a:t>Composer</a:t>
            </a:r>
            <a:r>
              <a:rPr lang="en-US" dirty="0" smtClean="0"/>
              <a:t>” Tab, Change method to “</a:t>
            </a:r>
            <a:r>
              <a:rPr lang="en-US" dirty="0" smtClean="0">
                <a:solidFill>
                  <a:srgbClr val="FF0000"/>
                </a:solidFill>
              </a:rPr>
              <a:t>DELETE</a:t>
            </a:r>
            <a:r>
              <a:rPr lang="en-US" dirty="0" smtClean="0"/>
              <a:t>”, past our </a:t>
            </a:r>
            <a:r>
              <a:rPr lang="en-US" dirty="0" err="1" smtClean="0"/>
              <a:t>WebUrl</a:t>
            </a:r>
            <a:r>
              <a:rPr lang="en-US" dirty="0" smtClean="0"/>
              <a:t> with our web </a:t>
            </a:r>
            <a:r>
              <a:rPr lang="en-US" dirty="0" err="1" smtClean="0"/>
              <a:t>api</a:t>
            </a:r>
            <a:r>
              <a:rPr lang="en-US" dirty="0" smtClean="0"/>
              <a:t> path with </a:t>
            </a:r>
            <a:r>
              <a:rPr lang="en-US" dirty="0" err="1" smtClean="0"/>
              <a:t>EntityId</a:t>
            </a:r>
            <a:r>
              <a:rPr lang="en-US" dirty="0" smtClean="0"/>
              <a:t>  to Fiddler </a:t>
            </a:r>
            <a:r>
              <a:rPr lang="en-US" dirty="0" smtClean="0">
                <a:hlinkClick r:id="rId4"/>
              </a:rPr>
              <a:t>http://localhost:53895/api/dashboard/</a:t>
            </a:r>
            <a:r>
              <a:rPr lang="en-US" dirty="0" smtClean="0">
                <a:solidFill>
                  <a:srgbClr val="FF0000"/>
                </a:solidFill>
              </a:rPr>
              <a:t>59</a:t>
            </a:r>
            <a:endParaRPr lang="en-US" dirty="0">
              <a:solidFill>
                <a:srgbClr val="FF0000"/>
              </a:solidFill>
            </a:endParaRPr>
          </a:p>
          <a:p>
            <a:pPr marL="457200" indent="-457200">
              <a:buFont typeface="+mj-lt"/>
              <a:buAutoNum type="arabicPeriod"/>
            </a:pPr>
            <a:r>
              <a:rPr lang="en-US" dirty="0" smtClean="0"/>
              <a:t>Hit “</a:t>
            </a:r>
            <a:r>
              <a:rPr lang="en-US" dirty="0" smtClean="0">
                <a:solidFill>
                  <a:srgbClr val="00B050"/>
                </a:solidFill>
              </a:rPr>
              <a:t>Execute</a:t>
            </a:r>
            <a:r>
              <a:rPr lang="en-US" dirty="0" smtClean="0"/>
              <a:t>” button</a:t>
            </a:r>
            <a:endParaRPr lang="en-US" dirty="0"/>
          </a:p>
        </p:txBody>
      </p:sp>
      <p:sp>
        <p:nvSpPr>
          <p:cNvPr id="8" name="Text Placeholder 2"/>
          <p:cNvSpPr txBox="1">
            <a:spLocks/>
          </p:cNvSpPr>
          <p:nvPr/>
        </p:nvSpPr>
        <p:spPr>
          <a:xfrm>
            <a:off x="1523999" y="1684784"/>
            <a:ext cx="82758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a:t>
            </a:r>
            <a:endParaRPr lang="en-US" dirty="0">
              <a:solidFill>
                <a:schemeClr val="tx1"/>
              </a:solidFill>
            </a:endParaRPr>
          </a:p>
        </p:txBody>
      </p:sp>
      <p:sp>
        <p:nvSpPr>
          <p:cNvPr id="12" name="Rectangle 11"/>
          <p:cNvSpPr/>
          <p:nvPr/>
        </p:nvSpPr>
        <p:spPr>
          <a:xfrm>
            <a:off x="8278625" y="4021077"/>
            <a:ext cx="2723462" cy="2011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9932" y="3755047"/>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89884" y="3438053"/>
            <a:ext cx="436758" cy="43675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1352584" y="3503646"/>
            <a:ext cx="499845" cy="28539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a:endCxn id="12" idx="1"/>
          </p:cNvCxnSpPr>
          <p:nvPr/>
        </p:nvCxnSpPr>
        <p:spPr>
          <a:xfrm>
            <a:off x="8009252" y="4021077"/>
            <a:ext cx="269373" cy="1005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1046436" y="3653339"/>
            <a:ext cx="275056" cy="137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7"/>
          <a:stretch>
            <a:fillRect/>
          </a:stretch>
        </p:blipFill>
        <p:spPr>
          <a:xfrm>
            <a:off x="3503712" y="1590294"/>
            <a:ext cx="6458533" cy="489395"/>
          </a:xfrm>
          <a:prstGeom prst="rect">
            <a:avLst/>
          </a:prstGeom>
        </p:spPr>
      </p:pic>
    </p:spTree>
    <p:extLst>
      <p:ext uri="{BB962C8B-B14F-4D97-AF65-F5344CB8AC3E}">
        <p14:creationId xmlns:p14="http://schemas.microsoft.com/office/powerpoint/2010/main" val="1459526667"/>
      </p:ext>
    </p:extLst>
  </p:cSld>
  <p:clrMapOvr>
    <a:masterClrMapping/>
  </p:clrMapOvr>
  <p:transition spd="slow">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816080" y="2733294"/>
            <a:ext cx="5198646" cy="3880679"/>
          </a:xfrm>
          <a:prstGeom prst="rect">
            <a:avLst/>
          </a:prstGeom>
        </p:spPr>
      </p:pic>
      <p:sp>
        <p:nvSpPr>
          <p:cNvPr id="2" name="Title 1"/>
          <p:cNvSpPr>
            <a:spLocks noGrp="1"/>
          </p:cNvSpPr>
          <p:nvPr>
            <p:ph type="title"/>
          </p:nvPr>
        </p:nvSpPr>
        <p:spPr/>
        <p:txBody>
          <a:bodyPr/>
          <a:lstStyle/>
          <a:p>
            <a:r>
              <a:rPr lang="en-US" dirty="0"/>
              <a:t>Testing </a:t>
            </a:r>
            <a:r>
              <a:rPr lang="en-US" dirty="0" err="1"/>
              <a:t>ASP.Net</a:t>
            </a:r>
            <a:r>
              <a:rPr lang="en-US" dirty="0"/>
              <a:t> Web </a:t>
            </a:r>
            <a:r>
              <a:rPr lang="en-US" dirty="0" smtClean="0"/>
              <a:t>API–PUT</a:t>
            </a:r>
            <a:endParaRPr dirty="0"/>
          </a:p>
        </p:txBody>
      </p:sp>
      <p:pic>
        <p:nvPicPr>
          <p:cNvPr id="14"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91547" y="3874142"/>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5597" y="4259392"/>
            <a:ext cx="436758" cy="43675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p:nvPr/>
        </p:nvCxnSpPr>
        <p:spPr>
          <a:xfrm flipH="1" flipV="1">
            <a:off x="7471493" y="3487418"/>
            <a:ext cx="3865" cy="4109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824192" y="4653136"/>
            <a:ext cx="372213" cy="2116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3"/>
          <p:cNvSpPr txBox="1">
            <a:spLocks/>
          </p:cNvSpPr>
          <p:nvPr/>
        </p:nvSpPr>
        <p:spPr>
          <a:xfrm>
            <a:off x="1524000" y="2492896"/>
            <a:ext cx="5364088"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Click Http Status Code (</a:t>
            </a:r>
            <a:r>
              <a:rPr lang="en-US" sz="2400" b="1" dirty="0" smtClean="0">
                <a:solidFill>
                  <a:srgbClr val="92D050"/>
                </a:solidFill>
              </a:rPr>
              <a:t>204</a:t>
            </a:r>
            <a:r>
              <a:rPr lang="en-US" dirty="0" smtClean="0"/>
              <a:t> – No Content) in left panel</a:t>
            </a:r>
            <a:endParaRPr lang="en-US" dirty="0"/>
          </a:p>
        </p:txBody>
      </p:sp>
      <p:sp>
        <p:nvSpPr>
          <p:cNvPr id="11" name="Text Placeholder 2"/>
          <p:cNvSpPr txBox="1">
            <a:spLocks/>
          </p:cNvSpPr>
          <p:nvPr/>
        </p:nvSpPr>
        <p:spPr>
          <a:xfrm>
            <a:off x="1523999" y="1684784"/>
            <a:ext cx="82758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a:t>
            </a:r>
            <a:endParaRPr lang="en-US" dirty="0">
              <a:solidFill>
                <a:schemeClr val="tx1"/>
              </a:solidFill>
            </a:endParaRPr>
          </a:p>
        </p:txBody>
      </p:sp>
      <p:pic>
        <p:nvPicPr>
          <p:cNvPr id="12" name="Picture 11"/>
          <p:cNvPicPr>
            <a:picLocks noChangeAspect="1"/>
          </p:cNvPicPr>
          <p:nvPr/>
        </p:nvPicPr>
        <p:blipFill>
          <a:blip r:embed="rId6"/>
          <a:stretch>
            <a:fillRect/>
          </a:stretch>
        </p:blipFill>
        <p:spPr>
          <a:xfrm>
            <a:off x="3503712" y="1590294"/>
            <a:ext cx="6458533" cy="489395"/>
          </a:xfrm>
          <a:prstGeom prst="rect">
            <a:avLst/>
          </a:prstGeom>
        </p:spPr>
      </p:pic>
    </p:spTree>
    <p:extLst>
      <p:ext uri="{BB962C8B-B14F-4D97-AF65-F5344CB8AC3E}">
        <p14:creationId xmlns:p14="http://schemas.microsoft.com/office/powerpoint/2010/main" val="1255290901"/>
      </p:ext>
    </p:extLst>
  </p:cSld>
  <p:clrMapOvr>
    <a:masterClrMapping/>
  </p:clrMapOvr>
  <p:transition spd="slow">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Highchart</a:t>
            </a:r>
            <a:r>
              <a:rPr lang="en-US" dirty="0"/>
              <a:t> , </a:t>
            </a:r>
            <a:r>
              <a:rPr lang="en-US" dirty="0" err="1"/>
              <a:t>AngularJS</a:t>
            </a:r>
            <a:r>
              <a:rPr lang="en-US" dirty="0"/>
              <a:t>  &amp; Web API2 Integration</a:t>
            </a:r>
          </a:p>
        </p:txBody>
      </p:sp>
    </p:spTree>
    <p:extLst>
      <p:ext uri="{BB962C8B-B14F-4D97-AF65-F5344CB8AC3E}">
        <p14:creationId xmlns:p14="http://schemas.microsoft.com/office/powerpoint/2010/main" val="1064464215"/>
      </p:ext>
    </p:extLst>
  </p:cSld>
  <p:clrMapOvr>
    <a:masterClrMapping/>
  </p:clrMapOvr>
  <p:transition spd="slow">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SPA Folder</a:t>
            </a:r>
            <a:endParaRPr dirty="0"/>
          </a:p>
        </p:txBody>
      </p:sp>
      <p:sp>
        <p:nvSpPr>
          <p:cNvPr id="7" name="Content Placeholder 3"/>
          <p:cNvSpPr txBox="1">
            <a:spLocks/>
          </p:cNvSpPr>
          <p:nvPr/>
        </p:nvSpPr>
        <p:spPr>
          <a:xfrm>
            <a:off x="1524000" y="1938536"/>
            <a:ext cx="5436096"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Copy “</a:t>
            </a:r>
            <a:r>
              <a:rPr lang="en-US" dirty="0">
                <a:solidFill>
                  <a:srgbClr val="FF0000"/>
                </a:solidFill>
              </a:rPr>
              <a:t>05_AngularWithHighchart</a:t>
            </a:r>
            <a:r>
              <a:rPr lang="en-US" dirty="0" smtClean="0"/>
              <a:t>” folder and paste as “</a:t>
            </a:r>
            <a:r>
              <a:rPr lang="en-US" dirty="0">
                <a:solidFill>
                  <a:srgbClr val="FF0000"/>
                </a:solidFill>
              </a:rPr>
              <a:t>06_AngularWithWebApi</a:t>
            </a:r>
            <a:r>
              <a:rPr lang="en-US" dirty="0" smtClean="0"/>
              <a:t>”</a:t>
            </a:r>
            <a:endParaRPr lang="en-US" dirty="0"/>
          </a:p>
        </p:txBody>
      </p:sp>
      <p:pic>
        <p:nvPicPr>
          <p:cNvPr id="3" name="Picture 2"/>
          <p:cNvPicPr>
            <a:picLocks noChangeAspect="1"/>
          </p:cNvPicPr>
          <p:nvPr/>
        </p:nvPicPr>
        <p:blipFill>
          <a:blip r:embed="rId3"/>
          <a:stretch>
            <a:fillRect/>
          </a:stretch>
        </p:blipFill>
        <p:spPr>
          <a:xfrm>
            <a:off x="7320136" y="2132856"/>
            <a:ext cx="3190875" cy="3419475"/>
          </a:xfrm>
          <a:prstGeom prst="rect">
            <a:avLst/>
          </a:prstGeom>
        </p:spPr>
      </p:pic>
    </p:spTree>
    <p:extLst>
      <p:ext uri="{BB962C8B-B14F-4D97-AF65-F5344CB8AC3E}">
        <p14:creationId xmlns:p14="http://schemas.microsoft.com/office/powerpoint/2010/main" val="425513033"/>
      </p:ext>
    </p:extLst>
  </p:cSld>
  <p:clrMapOvr>
    <a:masterClrMapping/>
  </p:clrMapOvr>
  <p:transition spd="slow">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with </a:t>
            </a:r>
            <a:r>
              <a:rPr lang="en-US" dirty="0" err="1" smtClean="0"/>
              <a:t>WebApi</a:t>
            </a:r>
            <a:endParaRPr dirty="0"/>
          </a:p>
        </p:txBody>
      </p:sp>
      <p:sp>
        <p:nvSpPr>
          <p:cNvPr id="8" name="Content Placeholder 3"/>
          <p:cNvSpPr txBox="1">
            <a:spLocks/>
          </p:cNvSpPr>
          <p:nvPr/>
        </p:nvSpPr>
        <p:spPr>
          <a:xfrm>
            <a:off x="1524000" y="1938536"/>
            <a:ext cx="6876256"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smtClean="0"/>
              <a:t>The major code we need </a:t>
            </a:r>
            <a:r>
              <a:rPr lang="en-US" dirty="0"/>
              <a:t>to change is “</a:t>
            </a:r>
            <a:r>
              <a:rPr lang="en-US" sz="2400" b="1" dirty="0" smtClean="0">
                <a:solidFill>
                  <a:srgbClr val="FF0000"/>
                </a:solidFill>
              </a:rPr>
              <a:t>factories.js</a:t>
            </a:r>
            <a:r>
              <a:rPr lang="en-US" dirty="0" smtClean="0"/>
              <a:t>”</a:t>
            </a:r>
          </a:p>
          <a:p>
            <a:pPr lvl="1"/>
            <a:r>
              <a:rPr lang="en-US" dirty="0" smtClean="0"/>
              <a:t>The key concepts (thinking in Angular) :</a:t>
            </a:r>
          </a:p>
          <a:p>
            <a:pPr lvl="2"/>
            <a:r>
              <a:rPr lang="en-US" dirty="0" err="1" smtClean="0">
                <a:solidFill>
                  <a:schemeClr val="tx1"/>
                </a:solidFill>
              </a:rPr>
              <a:t>Encasuplate</a:t>
            </a:r>
            <a:r>
              <a:rPr lang="en-US" dirty="0" smtClean="0">
                <a:solidFill>
                  <a:schemeClr val="tx1"/>
                </a:solidFill>
              </a:rPr>
              <a:t> communication  service with backend  </a:t>
            </a:r>
            <a:r>
              <a:rPr lang="en-US" dirty="0" err="1" smtClean="0">
                <a:solidFill>
                  <a:srgbClr val="0070C0"/>
                </a:solidFill>
              </a:rPr>
              <a:t>WebAPI</a:t>
            </a:r>
            <a:r>
              <a:rPr lang="en-US" dirty="0" smtClean="0">
                <a:solidFill>
                  <a:srgbClr val="0070C0"/>
                </a:solidFill>
              </a:rPr>
              <a:t> </a:t>
            </a:r>
            <a:r>
              <a:rPr lang="en-US" dirty="0" smtClean="0">
                <a:solidFill>
                  <a:schemeClr val="tx1"/>
                </a:solidFill>
              </a:rPr>
              <a:t>via </a:t>
            </a:r>
            <a:r>
              <a:rPr lang="en-US" dirty="0" smtClean="0">
                <a:solidFill>
                  <a:srgbClr val="FF0000"/>
                </a:solidFill>
              </a:rPr>
              <a:t>Factory </a:t>
            </a:r>
            <a:r>
              <a:rPr lang="en-US" dirty="0" smtClean="0">
                <a:solidFill>
                  <a:schemeClr val="tx1"/>
                </a:solidFill>
              </a:rPr>
              <a:t>module</a:t>
            </a:r>
            <a:endParaRPr lang="en-US" dirty="0" smtClean="0">
              <a:solidFill>
                <a:srgbClr val="FF0000"/>
              </a:solidFill>
            </a:endParaRPr>
          </a:p>
          <a:p>
            <a:pPr lvl="2"/>
            <a:r>
              <a:rPr lang="en-US" dirty="0" smtClean="0">
                <a:solidFill>
                  <a:srgbClr val="FF0000"/>
                </a:solidFill>
              </a:rPr>
              <a:t>Factory</a:t>
            </a:r>
            <a:r>
              <a:rPr lang="en-US" dirty="0" smtClean="0">
                <a:solidFill>
                  <a:schemeClr val="tx1"/>
                </a:solidFill>
              </a:rPr>
              <a:t> can easily be substituted or replaced if needed</a:t>
            </a:r>
          </a:p>
          <a:p>
            <a:pPr lvl="1"/>
            <a:r>
              <a:rPr lang="en-US" dirty="0" smtClean="0"/>
              <a:t>“</a:t>
            </a:r>
            <a:r>
              <a:rPr lang="en-US" dirty="0" smtClean="0">
                <a:solidFill>
                  <a:srgbClr val="FF0000"/>
                </a:solidFill>
              </a:rPr>
              <a:t>factories.js</a:t>
            </a:r>
            <a:r>
              <a:rPr lang="en-US" dirty="0" smtClean="0"/>
              <a:t>” contains code to demonstrate above points</a:t>
            </a:r>
          </a:p>
          <a:p>
            <a:r>
              <a:rPr lang="en-US" dirty="0" smtClean="0"/>
              <a:t>The other code we need to change is “</a:t>
            </a:r>
            <a:r>
              <a:rPr lang="en-US" sz="2400" b="1" dirty="0">
                <a:solidFill>
                  <a:srgbClr val="FF0000"/>
                </a:solidFill>
              </a:rPr>
              <a:t>controllers.js</a:t>
            </a:r>
            <a:r>
              <a:rPr lang="en-US" dirty="0" smtClean="0"/>
              <a:t>”</a:t>
            </a:r>
          </a:p>
          <a:p>
            <a:pPr lvl="1"/>
            <a:r>
              <a:rPr lang="en-US" dirty="0" smtClean="0"/>
              <a:t>Add more controller methods to support </a:t>
            </a:r>
            <a:r>
              <a:rPr lang="en-US" b="1" dirty="0" smtClean="0">
                <a:solidFill>
                  <a:srgbClr val="0070C0"/>
                </a:solidFill>
              </a:rPr>
              <a:t>Create </a:t>
            </a:r>
            <a:r>
              <a:rPr lang="en-US" dirty="0" smtClean="0"/>
              <a:t>/ </a:t>
            </a:r>
            <a:r>
              <a:rPr lang="en-US" dirty="0" smtClean="0">
                <a:solidFill>
                  <a:srgbClr val="0070C0"/>
                </a:solidFill>
              </a:rPr>
              <a:t>Update </a:t>
            </a:r>
            <a:r>
              <a:rPr lang="en-US" dirty="0" smtClean="0"/>
              <a:t>&amp; </a:t>
            </a:r>
            <a:r>
              <a:rPr lang="en-US" b="1" dirty="0" smtClean="0">
                <a:solidFill>
                  <a:srgbClr val="0070C0"/>
                </a:solidFill>
              </a:rPr>
              <a:t>Delete</a:t>
            </a:r>
            <a:r>
              <a:rPr lang="en-US" dirty="0" smtClean="0"/>
              <a:t> operations</a:t>
            </a:r>
          </a:p>
          <a:p>
            <a:pPr marL="365760" lvl="1" indent="0">
              <a:buNone/>
            </a:pPr>
            <a:endParaRPr lang="en-US" dirty="0" smtClean="0"/>
          </a:p>
          <a:p>
            <a:pPr lvl="1"/>
            <a:endParaRPr lang="en-US" dirty="0" smtClean="0"/>
          </a:p>
        </p:txBody>
      </p:sp>
      <p:pic>
        <p:nvPicPr>
          <p:cNvPr id="4098"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88" y="3020661"/>
            <a:ext cx="3177832" cy="35452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8769776" y="332656"/>
            <a:ext cx="3096344" cy="1774643"/>
          </a:xfrm>
          <a:prstGeom prst="rect">
            <a:avLst/>
          </a:prstGeom>
        </p:spPr>
      </p:pic>
    </p:spTree>
    <p:extLst>
      <p:ext uri="{BB962C8B-B14F-4D97-AF65-F5344CB8AC3E}">
        <p14:creationId xmlns:p14="http://schemas.microsoft.com/office/powerpoint/2010/main" val="4098014107"/>
      </p:ext>
    </p:extLst>
  </p:cSld>
  <p:clrMapOvr>
    <a:masterClrMapping/>
  </p:clrMapOvr>
  <p:transition spd="slow">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with </a:t>
            </a:r>
            <a:r>
              <a:rPr lang="en-US" dirty="0" err="1" smtClean="0"/>
              <a:t>WebApi</a:t>
            </a:r>
            <a:r>
              <a:rPr lang="en-US" dirty="0" smtClean="0"/>
              <a:t/>
            </a:r>
            <a:br>
              <a:rPr lang="en-US" dirty="0" smtClean="0"/>
            </a:br>
            <a:r>
              <a:rPr lang="en-US" dirty="0" smtClean="0"/>
              <a:t>(factories.js)</a:t>
            </a:r>
            <a:endParaRPr dirty="0"/>
          </a:p>
        </p:txBody>
      </p:sp>
      <p:sp>
        <p:nvSpPr>
          <p:cNvPr id="8" name="Content Placeholder 3"/>
          <p:cNvSpPr txBox="1">
            <a:spLocks/>
          </p:cNvSpPr>
          <p:nvPr/>
        </p:nvSpPr>
        <p:spPr>
          <a:xfrm>
            <a:off x="1524000" y="1650504"/>
            <a:ext cx="6876256"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smtClean="0"/>
              <a:t>Cleanup all static </a:t>
            </a:r>
            <a:r>
              <a:rPr lang="en-US" dirty="0" err="1" smtClean="0">
                <a:solidFill>
                  <a:srgbClr val="FF0000"/>
                </a:solidFill>
              </a:rPr>
              <a:t>trainingdatas</a:t>
            </a:r>
            <a:r>
              <a:rPr lang="en-US" dirty="0" smtClean="0">
                <a:solidFill>
                  <a:srgbClr val="FF0000"/>
                </a:solidFill>
              </a:rPr>
              <a:t> </a:t>
            </a:r>
            <a:r>
              <a:rPr lang="en-US" dirty="0" smtClean="0"/>
              <a:t>object array</a:t>
            </a:r>
          </a:p>
        </p:txBody>
      </p:sp>
      <p:pic>
        <p:nvPicPr>
          <p:cNvPr id="3" name="Picture 2"/>
          <p:cNvPicPr>
            <a:picLocks noChangeAspect="1"/>
          </p:cNvPicPr>
          <p:nvPr/>
        </p:nvPicPr>
        <p:blipFill>
          <a:blip r:embed="rId3"/>
          <a:stretch>
            <a:fillRect/>
          </a:stretch>
        </p:blipFill>
        <p:spPr>
          <a:xfrm>
            <a:off x="263352" y="2693613"/>
            <a:ext cx="5373568" cy="3543699"/>
          </a:xfrm>
          <a:prstGeom prst="rect">
            <a:avLst/>
          </a:prstGeom>
        </p:spPr>
      </p:pic>
      <p:cxnSp>
        <p:nvCxnSpPr>
          <p:cNvPr id="9" name="Straight Connector 8"/>
          <p:cNvCxnSpPr/>
          <p:nvPr/>
        </p:nvCxnSpPr>
        <p:spPr>
          <a:xfrm>
            <a:off x="911424" y="3789040"/>
            <a:ext cx="1296144" cy="0"/>
          </a:xfrm>
          <a:prstGeom prst="line">
            <a:avLst/>
          </a:prstGeom>
          <a:ln w="28575"/>
        </p:spPr>
        <p:style>
          <a:lnRef idx="3">
            <a:schemeClr val="accent5"/>
          </a:lnRef>
          <a:fillRef idx="0">
            <a:schemeClr val="accent5"/>
          </a:fillRef>
          <a:effectRef idx="2">
            <a:schemeClr val="accent5"/>
          </a:effectRef>
          <a:fontRef idx="minor">
            <a:schemeClr val="tx1"/>
          </a:fontRef>
        </p:style>
      </p:cxnSp>
      <p:pic>
        <p:nvPicPr>
          <p:cNvPr id="10" name="Picture 9"/>
          <p:cNvPicPr>
            <a:picLocks noChangeAspect="1"/>
          </p:cNvPicPr>
          <p:nvPr/>
        </p:nvPicPr>
        <p:blipFill>
          <a:blip r:embed="rId4"/>
          <a:stretch>
            <a:fillRect/>
          </a:stretch>
        </p:blipFill>
        <p:spPr>
          <a:xfrm>
            <a:off x="8769776" y="332656"/>
            <a:ext cx="3096344" cy="1774643"/>
          </a:xfrm>
          <a:prstGeom prst="rect">
            <a:avLst/>
          </a:prstGeom>
        </p:spPr>
      </p:pic>
      <p:pic>
        <p:nvPicPr>
          <p:cNvPr id="6" name="Picture 5"/>
          <p:cNvPicPr>
            <a:picLocks noChangeAspect="1"/>
          </p:cNvPicPr>
          <p:nvPr/>
        </p:nvPicPr>
        <p:blipFill>
          <a:blip r:embed="rId5"/>
          <a:stretch>
            <a:fillRect/>
          </a:stretch>
        </p:blipFill>
        <p:spPr>
          <a:xfrm>
            <a:off x="6065395" y="2693613"/>
            <a:ext cx="5800725" cy="1676400"/>
          </a:xfrm>
          <a:prstGeom prst="rect">
            <a:avLst/>
          </a:prstGeom>
        </p:spPr>
      </p:pic>
      <p:sp>
        <p:nvSpPr>
          <p:cNvPr id="11" name="Text Placeholder 2"/>
          <p:cNvSpPr txBox="1">
            <a:spLocks/>
          </p:cNvSpPr>
          <p:nvPr/>
        </p:nvSpPr>
        <p:spPr>
          <a:xfrm>
            <a:off x="349403" y="2260848"/>
            <a:ext cx="922061" cy="376064"/>
          </a:xfrm>
          <a:prstGeom prst="rect">
            <a:avLst/>
          </a:prstGeom>
          <a:solidFill>
            <a:schemeClr val="accent5">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Before</a:t>
            </a:r>
            <a:endParaRPr lang="en-US" dirty="0">
              <a:solidFill>
                <a:schemeClr val="tx1"/>
              </a:solidFill>
            </a:endParaRPr>
          </a:p>
        </p:txBody>
      </p:sp>
      <p:sp>
        <p:nvSpPr>
          <p:cNvPr id="12" name="Text Placeholder 2"/>
          <p:cNvSpPr txBox="1">
            <a:spLocks/>
          </p:cNvSpPr>
          <p:nvPr/>
        </p:nvSpPr>
        <p:spPr>
          <a:xfrm>
            <a:off x="6156181" y="2260848"/>
            <a:ext cx="803915" cy="376064"/>
          </a:xfrm>
          <a:prstGeom prst="rect">
            <a:avLst/>
          </a:prstGeom>
          <a:solidFill>
            <a:schemeClr val="accent3">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After</a:t>
            </a:r>
            <a:endParaRPr lang="en-US" dirty="0">
              <a:solidFill>
                <a:schemeClr val="tx1"/>
              </a:solidFill>
            </a:endParaRPr>
          </a:p>
        </p:txBody>
      </p:sp>
      <p:sp>
        <p:nvSpPr>
          <p:cNvPr id="7" name="Right Arrow 6"/>
          <p:cNvSpPr/>
          <p:nvPr/>
        </p:nvSpPr>
        <p:spPr>
          <a:xfrm>
            <a:off x="5231904" y="3068960"/>
            <a:ext cx="720080" cy="1008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6812637" y="3861048"/>
            <a:ext cx="1296144" cy="0"/>
          </a:xfrm>
          <a:prstGeom prst="line">
            <a:avLst/>
          </a:prstGeom>
          <a:ln w="28575"/>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63649801"/>
      </p:ext>
    </p:extLst>
  </p:cSld>
  <p:clrMapOvr>
    <a:masterClrMapping/>
  </p:clrMapOvr>
  <p:transition spd="slow">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156181" y="2717643"/>
            <a:ext cx="5019675" cy="3819525"/>
          </a:xfrm>
          <a:prstGeom prst="rect">
            <a:avLst/>
          </a:prstGeom>
        </p:spPr>
      </p:pic>
      <p:sp>
        <p:nvSpPr>
          <p:cNvPr id="2" name="Title 1"/>
          <p:cNvSpPr>
            <a:spLocks noGrp="1"/>
          </p:cNvSpPr>
          <p:nvPr>
            <p:ph type="title"/>
          </p:nvPr>
        </p:nvSpPr>
        <p:spPr/>
        <p:txBody>
          <a:bodyPr/>
          <a:lstStyle/>
          <a:p>
            <a:r>
              <a:rPr lang="en-US" dirty="0" smtClean="0"/>
              <a:t>Integration with </a:t>
            </a:r>
            <a:r>
              <a:rPr lang="en-US" dirty="0" err="1" smtClean="0"/>
              <a:t>WebApi</a:t>
            </a:r>
            <a:r>
              <a:rPr lang="en-US" dirty="0" smtClean="0"/>
              <a:t/>
            </a:r>
            <a:br>
              <a:rPr lang="en-US" dirty="0" smtClean="0"/>
            </a:br>
            <a:r>
              <a:rPr lang="en-US" dirty="0" smtClean="0"/>
              <a:t>(factories.js)</a:t>
            </a:r>
            <a:endParaRPr dirty="0"/>
          </a:p>
        </p:txBody>
      </p:sp>
      <p:sp>
        <p:nvSpPr>
          <p:cNvPr id="8" name="Content Placeholder 3"/>
          <p:cNvSpPr txBox="1">
            <a:spLocks/>
          </p:cNvSpPr>
          <p:nvPr/>
        </p:nvSpPr>
        <p:spPr>
          <a:xfrm>
            <a:off x="1524000" y="1650504"/>
            <a:ext cx="7245776"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smtClean="0"/>
              <a:t>Change “</a:t>
            </a:r>
            <a:r>
              <a:rPr lang="en-US" b="1" dirty="0" err="1" smtClean="0">
                <a:solidFill>
                  <a:srgbClr val="FF0000"/>
                </a:solidFill>
              </a:rPr>
              <a:t>factory.getTrainingDatas</a:t>
            </a:r>
            <a:r>
              <a:rPr lang="en-US" dirty="0" smtClean="0"/>
              <a:t>” method to retrieve data from remote </a:t>
            </a:r>
            <a:r>
              <a:rPr lang="en-US" dirty="0" err="1" smtClean="0"/>
              <a:t>WebApi</a:t>
            </a:r>
            <a:r>
              <a:rPr lang="en-US" dirty="0" smtClean="0"/>
              <a:t> “</a:t>
            </a:r>
            <a:r>
              <a:rPr lang="en-US" b="1" dirty="0" smtClean="0">
                <a:solidFill>
                  <a:srgbClr val="0070C0"/>
                </a:solidFill>
              </a:rPr>
              <a:t>/</a:t>
            </a:r>
            <a:r>
              <a:rPr lang="en-US" b="1" dirty="0" err="1" smtClean="0">
                <a:solidFill>
                  <a:srgbClr val="0070C0"/>
                </a:solidFill>
              </a:rPr>
              <a:t>api</a:t>
            </a:r>
            <a:r>
              <a:rPr lang="en-US" b="1" dirty="0" smtClean="0">
                <a:solidFill>
                  <a:srgbClr val="0070C0"/>
                </a:solidFill>
              </a:rPr>
              <a:t>/dashboard</a:t>
            </a:r>
            <a:r>
              <a:rPr lang="en-US" dirty="0" smtClean="0"/>
              <a:t>”</a:t>
            </a:r>
          </a:p>
        </p:txBody>
      </p:sp>
      <p:pic>
        <p:nvPicPr>
          <p:cNvPr id="10" name="Picture 9"/>
          <p:cNvPicPr>
            <a:picLocks noChangeAspect="1"/>
          </p:cNvPicPr>
          <p:nvPr/>
        </p:nvPicPr>
        <p:blipFill>
          <a:blip r:embed="rId4"/>
          <a:stretch>
            <a:fillRect/>
          </a:stretch>
        </p:blipFill>
        <p:spPr>
          <a:xfrm>
            <a:off x="8769776" y="332656"/>
            <a:ext cx="3096344" cy="1774643"/>
          </a:xfrm>
          <a:prstGeom prst="rect">
            <a:avLst/>
          </a:prstGeom>
        </p:spPr>
      </p:pic>
      <p:pic>
        <p:nvPicPr>
          <p:cNvPr id="4" name="Picture 3"/>
          <p:cNvPicPr>
            <a:picLocks noChangeAspect="1"/>
          </p:cNvPicPr>
          <p:nvPr/>
        </p:nvPicPr>
        <p:blipFill>
          <a:blip r:embed="rId5"/>
          <a:stretch>
            <a:fillRect/>
          </a:stretch>
        </p:blipFill>
        <p:spPr>
          <a:xfrm>
            <a:off x="341799" y="2734700"/>
            <a:ext cx="3705225" cy="1076325"/>
          </a:xfrm>
          <a:prstGeom prst="rect">
            <a:avLst/>
          </a:prstGeom>
        </p:spPr>
      </p:pic>
      <p:sp>
        <p:nvSpPr>
          <p:cNvPr id="9" name="Text Placeholder 2"/>
          <p:cNvSpPr txBox="1">
            <a:spLocks/>
          </p:cNvSpPr>
          <p:nvPr/>
        </p:nvSpPr>
        <p:spPr>
          <a:xfrm>
            <a:off x="349403" y="2260848"/>
            <a:ext cx="922061" cy="376064"/>
          </a:xfrm>
          <a:prstGeom prst="rect">
            <a:avLst/>
          </a:prstGeom>
          <a:solidFill>
            <a:schemeClr val="accent5">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Before</a:t>
            </a:r>
            <a:endParaRPr lang="en-US" dirty="0">
              <a:solidFill>
                <a:schemeClr val="tx1"/>
              </a:solidFill>
            </a:endParaRPr>
          </a:p>
        </p:txBody>
      </p:sp>
      <p:sp>
        <p:nvSpPr>
          <p:cNvPr id="11" name="Text Placeholder 2"/>
          <p:cNvSpPr txBox="1">
            <a:spLocks/>
          </p:cNvSpPr>
          <p:nvPr/>
        </p:nvSpPr>
        <p:spPr>
          <a:xfrm>
            <a:off x="6156181" y="2260848"/>
            <a:ext cx="803915" cy="376064"/>
          </a:xfrm>
          <a:prstGeom prst="rect">
            <a:avLst/>
          </a:prstGeom>
          <a:solidFill>
            <a:schemeClr val="accent3">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After</a:t>
            </a:r>
            <a:endParaRPr lang="en-US" dirty="0">
              <a:solidFill>
                <a:schemeClr val="tx1"/>
              </a:solidFill>
            </a:endParaRPr>
          </a:p>
        </p:txBody>
      </p:sp>
      <p:sp>
        <p:nvSpPr>
          <p:cNvPr id="12" name="Rectangular Callout 11"/>
          <p:cNvSpPr/>
          <p:nvPr/>
        </p:nvSpPr>
        <p:spPr>
          <a:xfrm>
            <a:off x="167002" y="4728301"/>
            <a:ext cx="2208924" cy="1086609"/>
          </a:xfrm>
          <a:prstGeom prst="wedgeRectCallout">
            <a:avLst>
              <a:gd name="adj1" fmla="val 40871"/>
              <a:gd name="adj2" fmla="val -15054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Get the data from </a:t>
            </a:r>
            <a:r>
              <a:rPr lang="en-US" sz="2000" b="1" dirty="0" smtClean="0">
                <a:solidFill>
                  <a:schemeClr val="tx1"/>
                </a:solidFill>
              </a:rPr>
              <a:t>local</a:t>
            </a:r>
            <a:r>
              <a:rPr lang="en-US" sz="2000" dirty="0" smtClean="0">
                <a:solidFill>
                  <a:schemeClr val="tx1"/>
                </a:solidFill>
              </a:rPr>
              <a:t> </a:t>
            </a:r>
            <a:r>
              <a:rPr lang="en-US" sz="1600" dirty="0" smtClean="0">
                <a:solidFill>
                  <a:schemeClr val="tx1"/>
                </a:solidFill>
              </a:rPr>
              <a:t>static variable</a:t>
            </a:r>
            <a:endParaRPr lang="en-US" sz="1600" dirty="0">
              <a:solidFill>
                <a:srgbClr val="0070C0"/>
              </a:solidFill>
            </a:endParaRPr>
          </a:p>
        </p:txBody>
      </p:sp>
      <p:sp>
        <p:nvSpPr>
          <p:cNvPr id="13" name="Rectangular Callout 12"/>
          <p:cNvSpPr/>
          <p:nvPr/>
        </p:nvSpPr>
        <p:spPr>
          <a:xfrm>
            <a:off x="3473284" y="4149081"/>
            <a:ext cx="2208924" cy="1832750"/>
          </a:xfrm>
          <a:prstGeom prst="wedgeRectCallout">
            <a:avLst>
              <a:gd name="adj1" fmla="val 119345"/>
              <a:gd name="adj2" fmla="val -2372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Get the data via remote </a:t>
            </a:r>
            <a:r>
              <a:rPr lang="en-US" sz="1600" b="1" dirty="0" err="1" smtClean="0">
                <a:solidFill>
                  <a:srgbClr val="FFFF00"/>
                </a:solidFill>
              </a:rPr>
              <a:t>WebApi</a:t>
            </a:r>
            <a:r>
              <a:rPr lang="en-US" sz="1600" dirty="0" smtClean="0">
                <a:solidFill>
                  <a:schemeClr val="tx1"/>
                </a:solidFill>
              </a:rPr>
              <a:t> using angular </a:t>
            </a:r>
            <a:r>
              <a:rPr lang="en-US" sz="2400" b="1" dirty="0" smtClean="0">
                <a:solidFill>
                  <a:srgbClr val="FFFF00"/>
                </a:solidFill>
              </a:rPr>
              <a:t>$http </a:t>
            </a:r>
            <a:r>
              <a:rPr lang="en-US" sz="1600" dirty="0" smtClean="0">
                <a:solidFill>
                  <a:schemeClr val="tx1"/>
                </a:solidFill>
              </a:rPr>
              <a:t>service object</a:t>
            </a:r>
            <a:endParaRPr lang="en-US" sz="1600" dirty="0">
              <a:solidFill>
                <a:srgbClr val="0070C0"/>
              </a:solidFill>
            </a:endParaRPr>
          </a:p>
        </p:txBody>
      </p:sp>
    </p:spTree>
    <p:extLst>
      <p:ext uri="{BB962C8B-B14F-4D97-AF65-F5344CB8AC3E}">
        <p14:creationId xmlns:p14="http://schemas.microsoft.com/office/powerpoint/2010/main" val="4398661"/>
      </p:ext>
    </p:extLst>
  </p:cSld>
  <p:clrMapOvr>
    <a:masterClrMapping/>
  </p:clrMapOvr>
  <p:transition spd="slow">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49253" y="4359228"/>
            <a:ext cx="4560281" cy="2291050"/>
          </a:xfrm>
          <a:prstGeom prst="rect">
            <a:avLst/>
          </a:prstGeom>
        </p:spPr>
      </p:pic>
      <p:sp>
        <p:nvSpPr>
          <p:cNvPr id="2" name="Title 1"/>
          <p:cNvSpPr>
            <a:spLocks noGrp="1"/>
          </p:cNvSpPr>
          <p:nvPr>
            <p:ph type="title"/>
          </p:nvPr>
        </p:nvSpPr>
        <p:spPr/>
        <p:txBody>
          <a:bodyPr>
            <a:normAutofit/>
          </a:bodyPr>
          <a:lstStyle/>
          <a:p>
            <a:r>
              <a:rPr lang="en-US" dirty="0"/>
              <a:t>Integration with </a:t>
            </a:r>
            <a:r>
              <a:rPr lang="en-US" dirty="0" err="1" smtClean="0"/>
              <a:t>WebApi</a:t>
            </a:r>
            <a:r>
              <a:rPr lang="en-US" dirty="0" smtClean="0"/>
              <a:t> (Query)</a:t>
            </a:r>
            <a:endParaRPr dirty="0"/>
          </a:p>
        </p:txBody>
      </p:sp>
      <p:sp>
        <p:nvSpPr>
          <p:cNvPr id="10" name="Content Placeholder 3"/>
          <p:cNvSpPr txBox="1">
            <a:spLocks/>
          </p:cNvSpPr>
          <p:nvPr/>
        </p:nvSpPr>
        <p:spPr>
          <a:xfrm>
            <a:off x="1524000" y="2060849"/>
            <a:ext cx="6300192"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a:t>Select </a:t>
            </a:r>
            <a:r>
              <a:rPr lang="en-US" dirty="0" smtClean="0"/>
              <a:t>“</a:t>
            </a:r>
            <a:r>
              <a:rPr lang="en-US" dirty="0">
                <a:solidFill>
                  <a:srgbClr val="FF0000"/>
                </a:solidFill>
              </a:rPr>
              <a:t>06_AngularWithWebApi</a:t>
            </a:r>
            <a:r>
              <a:rPr lang="en-US" dirty="0" smtClean="0"/>
              <a:t>” and Hit “</a:t>
            </a:r>
            <a:r>
              <a:rPr lang="en-US" dirty="0" smtClean="0">
                <a:solidFill>
                  <a:srgbClr val="0070C0"/>
                </a:solidFill>
              </a:rPr>
              <a:t>F5</a:t>
            </a:r>
            <a:r>
              <a:rPr lang="en-US" dirty="0" smtClean="0"/>
              <a:t>” to run</a:t>
            </a:r>
          </a:p>
          <a:p>
            <a:pPr marL="457200" indent="-457200">
              <a:buFont typeface="+mj-lt"/>
              <a:buAutoNum type="arabicPeriod"/>
            </a:pPr>
            <a:r>
              <a:rPr lang="en-US" dirty="0" smtClean="0"/>
              <a:t>Click “</a:t>
            </a:r>
            <a:r>
              <a:rPr lang="en-US" dirty="0" smtClean="0">
                <a:solidFill>
                  <a:srgbClr val="0070C0"/>
                </a:solidFill>
              </a:rPr>
              <a:t>03 </a:t>
            </a:r>
            <a:r>
              <a:rPr lang="en-US" dirty="0" err="1" smtClean="0">
                <a:solidFill>
                  <a:srgbClr val="0070C0"/>
                </a:solidFill>
              </a:rPr>
              <a:t>Integration</a:t>
            </a:r>
            <a:r>
              <a:rPr lang="en-US" dirty="0" err="1" smtClean="0">
                <a:solidFill>
                  <a:srgbClr val="0070C0"/>
                </a:solidFill>
                <a:sym typeface="Wingdings" panose="05000000000000000000" pitchFamily="2" charset="2"/>
              </a:rPr>
              <a:t>DATATABLE</a:t>
            </a:r>
            <a:r>
              <a:rPr lang="en-US" dirty="0" smtClean="0"/>
              <a:t>”</a:t>
            </a:r>
          </a:p>
          <a:p>
            <a:pPr marL="457200" indent="-457200">
              <a:buFont typeface="+mj-lt"/>
              <a:buAutoNum type="arabicPeriod"/>
            </a:pPr>
            <a:r>
              <a:rPr lang="en-US" dirty="0" smtClean="0"/>
              <a:t>The result will show on a table also use Browser tools will show XHR result from </a:t>
            </a:r>
            <a:r>
              <a:rPr lang="en-US" dirty="0" err="1" smtClean="0"/>
              <a:t>WebApi</a:t>
            </a:r>
            <a:endParaRPr lang="en-US" dirty="0"/>
          </a:p>
        </p:txBody>
      </p:sp>
      <p:sp>
        <p:nvSpPr>
          <p:cNvPr id="11"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6" name="Rectangle 5"/>
          <p:cNvSpPr/>
          <p:nvPr/>
        </p:nvSpPr>
        <p:spPr>
          <a:xfrm>
            <a:off x="4765319" y="4627173"/>
            <a:ext cx="648072"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333271" y="6074214"/>
            <a:ext cx="1080120" cy="36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6997565" y="3907093"/>
            <a:ext cx="720080" cy="1008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8029457" y="2656508"/>
            <a:ext cx="3960440" cy="2000182"/>
          </a:xfrm>
          <a:prstGeom prst="rect">
            <a:avLst/>
          </a:prstGeom>
        </p:spPr>
      </p:pic>
      <p:pic>
        <p:nvPicPr>
          <p:cNvPr id="4" name="Picture 3"/>
          <p:cNvPicPr>
            <a:picLocks noChangeAspect="1"/>
          </p:cNvPicPr>
          <p:nvPr/>
        </p:nvPicPr>
        <p:blipFill>
          <a:blip r:embed="rId5"/>
          <a:stretch>
            <a:fillRect/>
          </a:stretch>
        </p:blipFill>
        <p:spPr>
          <a:xfrm>
            <a:off x="8029457" y="4863168"/>
            <a:ext cx="3960440" cy="1762416"/>
          </a:xfrm>
          <a:prstGeom prst="rect">
            <a:avLst/>
          </a:prstGeom>
        </p:spPr>
      </p:pic>
    </p:spTree>
    <p:extLst>
      <p:ext uri="{BB962C8B-B14F-4D97-AF65-F5344CB8AC3E}">
        <p14:creationId xmlns:p14="http://schemas.microsoft.com/office/powerpoint/2010/main" val="274328550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Agenda</a:t>
            </a:r>
            <a:endParaRPr dirty="0"/>
          </a:p>
        </p:txBody>
      </p:sp>
      <p:sp>
        <p:nvSpPr>
          <p:cNvPr id="14" name="Content Placeholder 13"/>
          <p:cNvSpPr>
            <a:spLocks noGrp="1"/>
          </p:cNvSpPr>
          <p:nvPr>
            <p:ph idx="1"/>
          </p:nvPr>
        </p:nvSpPr>
        <p:spPr/>
        <p:txBody>
          <a:bodyPr>
            <a:normAutofit/>
          </a:bodyPr>
          <a:lstStyle/>
          <a:p>
            <a:r>
              <a:rPr lang="en-US" sz="2400" dirty="0" smtClean="0"/>
              <a:t>Part_1</a:t>
            </a:r>
          </a:p>
          <a:p>
            <a:pPr lvl="1"/>
            <a:r>
              <a:rPr lang="en-US" sz="2200" dirty="0" smtClean="0"/>
              <a:t>REST (</a:t>
            </a:r>
            <a:r>
              <a:rPr lang="en-US" sz="2200" dirty="0" smtClean="0">
                <a:solidFill>
                  <a:srgbClr val="FF0000"/>
                </a:solidFill>
              </a:rPr>
              <a:t>Re</a:t>
            </a:r>
            <a:r>
              <a:rPr lang="en-US" sz="2200" dirty="0" smtClean="0"/>
              <a:t>presentational </a:t>
            </a:r>
            <a:r>
              <a:rPr lang="en-US" sz="2200" dirty="0" smtClean="0">
                <a:solidFill>
                  <a:srgbClr val="FF0000"/>
                </a:solidFill>
              </a:rPr>
              <a:t>S</a:t>
            </a:r>
            <a:r>
              <a:rPr lang="en-US" sz="2200" dirty="0" smtClean="0"/>
              <a:t>tate </a:t>
            </a:r>
            <a:r>
              <a:rPr lang="en-US" sz="2200" dirty="0" smtClean="0">
                <a:solidFill>
                  <a:srgbClr val="FF0000"/>
                </a:solidFill>
              </a:rPr>
              <a:t>T</a:t>
            </a:r>
            <a:r>
              <a:rPr lang="en-US" sz="2200" dirty="0" smtClean="0"/>
              <a:t>ransfer)</a:t>
            </a:r>
            <a:endParaRPr sz="2200" dirty="0"/>
          </a:p>
          <a:p>
            <a:pPr lvl="1"/>
            <a:r>
              <a:rPr lang="en-US" sz="2200" dirty="0" smtClean="0"/>
              <a:t>Developing &amp; Testing of </a:t>
            </a:r>
            <a:r>
              <a:rPr lang="en-US" sz="2200" dirty="0" err="1" smtClean="0"/>
              <a:t>ASP.Net</a:t>
            </a:r>
            <a:r>
              <a:rPr lang="en-US" sz="2200" dirty="0" smtClean="0"/>
              <a:t> </a:t>
            </a:r>
            <a:r>
              <a:rPr lang="en-US" sz="2200" dirty="0" smtClean="0">
                <a:solidFill>
                  <a:srgbClr val="0070C0"/>
                </a:solidFill>
              </a:rPr>
              <a:t>Web API</a:t>
            </a:r>
            <a:r>
              <a:rPr lang="en-US" sz="2200" dirty="0" smtClean="0">
                <a:solidFill>
                  <a:srgbClr val="FF0000"/>
                </a:solidFill>
              </a:rPr>
              <a:t>2</a:t>
            </a:r>
            <a:r>
              <a:rPr lang="en-US" sz="2200" dirty="0" smtClean="0"/>
              <a:t> </a:t>
            </a:r>
            <a:endParaRPr sz="2200" dirty="0" smtClean="0"/>
          </a:p>
          <a:p>
            <a:pPr lvl="1"/>
            <a:r>
              <a:rPr lang="en-US" sz="2200" dirty="0" err="1" smtClean="0"/>
              <a:t>Highchart</a:t>
            </a:r>
            <a:r>
              <a:rPr lang="en-US" sz="2200" dirty="0" smtClean="0"/>
              <a:t> , </a:t>
            </a:r>
            <a:r>
              <a:rPr lang="en-US" sz="2200" dirty="0" err="1" smtClean="0"/>
              <a:t>AngularJS</a:t>
            </a:r>
            <a:r>
              <a:rPr lang="en-US" sz="2200" dirty="0" smtClean="0"/>
              <a:t>  &amp; </a:t>
            </a:r>
            <a:r>
              <a:rPr lang="en-US" sz="2200" dirty="0" smtClean="0">
                <a:solidFill>
                  <a:srgbClr val="0070C0"/>
                </a:solidFill>
              </a:rPr>
              <a:t>Web API</a:t>
            </a:r>
            <a:r>
              <a:rPr lang="en-US" sz="2200" dirty="0">
                <a:solidFill>
                  <a:srgbClr val="FF0000"/>
                </a:solidFill>
              </a:rPr>
              <a:t>2</a:t>
            </a:r>
            <a:r>
              <a:rPr lang="en-US" sz="2200" dirty="0" smtClean="0"/>
              <a:t> Integration</a:t>
            </a:r>
          </a:p>
          <a:p>
            <a:r>
              <a:rPr lang="en-US" sz="2400" dirty="0" smtClean="0"/>
              <a:t>Part_2</a:t>
            </a:r>
          </a:p>
          <a:p>
            <a:pPr lvl="1"/>
            <a:r>
              <a:rPr lang="en-US" sz="2200" dirty="0" smtClean="0"/>
              <a:t>Developing </a:t>
            </a:r>
            <a:r>
              <a:rPr lang="en-US" sz="2200" dirty="0" err="1" smtClean="0"/>
              <a:t>ASP.Net</a:t>
            </a:r>
            <a:r>
              <a:rPr lang="en-US" sz="2200" dirty="0" smtClean="0"/>
              <a:t> </a:t>
            </a:r>
            <a:r>
              <a:rPr lang="en-US" sz="2200" dirty="0" smtClean="0">
                <a:solidFill>
                  <a:srgbClr val="0070C0"/>
                </a:solidFill>
              </a:rPr>
              <a:t>SignalR</a:t>
            </a:r>
            <a:r>
              <a:rPr lang="en-US" sz="2200" dirty="0" smtClean="0">
                <a:solidFill>
                  <a:srgbClr val="FF0000"/>
                </a:solidFill>
              </a:rPr>
              <a:t>2</a:t>
            </a:r>
            <a:endParaRPr lang="en-US" sz="2200" dirty="0" smtClean="0"/>
          </a:p>
          <a:p>
            <a:pPr lvl="1"/>
            <a:r>
              <a:rPr lang="en-US" sz="2200" dirty="0" err="1"/>
              <a:t>Highchart</a:t>
            </a:r>
            <a:r>
              <a:rPr lang="en-US" sz="2200" dirty="0"/>
              <a:t> , </a:t>
            </a:r>
            <a:r>
              <a:rPr lang="en-US" sz="2200" dirty="0" err="1"/>
              <a:t>AngularJS</a:t>
            </a:r>
            <a:r>
              <a:rPr lang="en-US" sz="2200" dirty="0"/>
              <a:t>  </a:t>
            </a:r>
            <a:r>
              <a:rPr lang="en-US" sz="2200" dirty="0" smtClean="0"/>
              <a:t>,</a:t>
            </a:r>
            <a:r>
              <a:rPr lang="en-US" sz="2200" dirty="0" smtClean="0">
                <a:solidFill>
                  <a:srgbClr val="0070C0"/>
                </a:solidFill>
              </a:rPr>
              <a:t>Web API</a:t>
            </a:r>
            <a:r>
              <a:rPr lang="en-US" sz="2200" dirty="0">
                <a:solidFill>
                  <a:srgbClr val="FF0000"/>
                </a:solidFill>
              </a:rPr>
              <a:t>2</a:t>
            </a:r>
            <a:r>
              <a:rPr lang="en-US" sz="2200" dirty="0" smtClean="0">
                <a:solidFill>
                  <a:srgbClr val="0070C0"/>
                </a:solidFill>
              </a:rPr>
              <a:t> </a:t>
            </a:r>
            <a:r>
              <a:rPr lang="en-US" sz="2200" dirty="0" smtClean="0"/>
              <a:t>+ </a:t>
            </a:r>
            <a:r>
              <a:rPr lang="en-US" sz="2200" dirty="0" smtClean="0">
                <a:solidFill>
                  <a:srgbClr val="0070C0"/>
                </a:solidFill>
              </a:rPr>
              <a:t>SignalR</a:t>
            </a:r>
            <a:r>
              <a:rPr lang="en-US" sz="2200" dirty="0">
                <a:solidFill>
                  <a:srgbClr val="FF0000"/>
                </a:solidFill>
              </a:rPr>
              <a:t>2</a:t>
            </a:r>
            <a:r>
              <a:rPr lang="en-US" sz="2200" dirty="0" smtClean="0"/>
              <a:t> Integration</a:t>
            </a:r>
            <a:endParaRPr lang="en-US" sz="2200" dirty="0"/>
          </a:p>
          <a:p>
            <a:pPr marL="0" indent="0">
              <a:buNone/>
            </a:pPr>
            <a:endParaRPr sz="2400" dirty="0"/>
          </a:p>
        </p:txBody>
      </p:sp>
    </p:spTree>
    <p:extLst>
      <p:ext uri="{BB962C8B-B14F-4D97-AF65-F5344CB8AC3E}">
        <p14:creationId xmlns:p14="http://schemas.microsoft.com/office/powerpoint/2010/main" val="56602505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30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3000"/>
                                        <p:tgtEl>
                                          <p:spTgt spid="1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fade">
                                      <p:cBhvr>
                                        <p:cTn id="13" dur="3000"/>
                                        <p:tgtEl>
                                          <p:spTgt spid="1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xEl>
                                              <p:pRg st="3" end="3"/>
                                            </p:txEl>
                                          </p:spTgt>
                                        </p:tgtEl>
                                        <p:attrNameLst>
                                          <p:attrName>style.visibility</p:attrName>
                                        </p:attrNameLst>
                                      </p:cBhvr>
                                      <p:to>
                                        <p:strVal val="visible"/>
                                      </p:to>
                                    </p:set>
                                    <p:animEffect transition="in" filter="fade">
                                      <p:cBhvr>
                                        <p:cTn id="16" dur="3000"/>
                                        <p:tgtEl>
                                          <p:spTgt spid="1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animEffect transition="in" filter="fade">
                                      <p:cBhvr>
                                        <p:cTn id="21" dur="3000"/>
                                        <p:tgtEl>
                                          <p:spTgt spid="1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xEl>
                                              <p:pRg st="5" end="5"/>
                                            </p:txEl>
                                          </p:spTgt>
                                        </p:tgtEl>
                                        <p:attrNameLst>
                                          <p:attrName>style.visibility</p:attrName>
                                        </p:attrNameLst>
                                      </p:cBhvr>
                                      <p:to>
                                        <p:strVal val="visible"/>
                                      </p:to>
                                    </p:set>
                                    <p:animEffect transition="in" filter="fade">
                                      <p:cBhvr>
                                        <p:cTn id="24" dur="3000"/>
                                        <p:tgtEl>
                                          <p:spTgt spid="1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animEffect transition="in" filter="fade">
                                      <p:cBhvr>
                                        <p:cTn id="27" dur="30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with </a:t>
            </a:r>
            <a:r>
              <a:rPr lang="en-US" dirty="0" err="1" smtClean="0"/>
              <a:t>WebApi</a:t>
            </a:r>
            <a:r>
              <a:rPr lang="en-US" dirty="0" smtClean="0"/>
              <a:t/>
            </a:r>
            <a:br>
              <a:rPr lang="en-US" dirty="0" smtClean="0"/>
            </a:br>
            <a:r>
              <a:rPr lang="en-US" dirty="0" smtClean="0"/>
              <a:t>(factories.js) for Create</a:t>
            </a:r>
            <a:endParaRPr dirty="0"/>
          </a:p>
        </p:txBody>
      </p:sp>
      <p:sp>
        <p:nvSpPr>
          <p:cNvPr id="8" name="Content Placeholder 3"/>
          <p:cNvSpPr txBox="1">
            <a:spLocks/>
          </p:cNvSpPr>
          <p:nvPr/>
        </p:nvSpPr>
        <p:spPr>
          <a:xfrm>
            <a:off x="1524000" y="1650504"/>
            <a:ext cx="7245776"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smtClean="0"/>
              <a:t>Add “</a:t>
            </a:r>
            <a:r>
              <a:rPr lang="en-US" b="1" dirty="0" err="1" smtClean="0">
                <a:solidFill>
                  <a:srgbClr val="FF0000"/>
                </a:solidFill>
              </a:rPr>
              <a:t>factory.createTrainingData</a:t>
            </a:r>
            <a:r>
              <a:rPr lang="en-US" dirty="0" smtClean="0"/>
              <a:t>” method to POST data to remote </a:t>
            </a:r>
            <a:r>
              <a:rPr lang="en-US" dirty="0" err="1" smtClean="0"/>
              <a:t>WebApi</a:t>
            </a:r>
            <a:r>
              <a:rPr lang="en-US" dirty="0" smtClean="0"/>
              <a:t> “</a:t>
            </a:r>
            <a:r>
              <a:rPr lang="en-US" b="1" dirty="0" smtClean="0">
                <a:solidFill>
                  <a:srgbClr val="0070C0"/>
                </a:solidFill>
              </a:rPr>
              <a:t>/</a:t>
            </a:r>
            <a:r>
              <a:rPr lang="en-US" b="1" dirty="0" err="1" smtClean="0">
                <a:solidFill>
                  <a:srgbClr val="0070C0"/>
                </a:solidFill>
              </a:rPr>
              <a:t>api</a:t>
            </a:r>
            <a:r>
              <a:rPr lang="en-US" b="1" dirty="0" smtClean="0">
                <a:solidFill>
                  <a:srgbClr val="0070C0"/>
                </a:solidFill>
              </a:rPr>
              <a:t>/dashboard</a:t>
            </a:r>
            <a:r>
              <a:rPr lang="en-US" dirty="0" smtClean="0"/>
              <a:t>” for creation operation</a:t>
            </a:r>
          </a:p>
        </p:txBody>
      </p:sp>
      <p:pic>
        <p:nvPicPr>
          <p:cNvPr id="10" name="Picture 9"/>
          <p:cNvPicPr>
            <a:picLocks noChangeAspect="1"/>
          </p:cNvPicPr>
          <p:nvPr/>
        </p:nvPicPr>
        <p:blipFill>
          <a:blip r:embed="rId3"/>
          <a:stretch>
            <a:fillRect/>
          </a:stretch>
        </p:blipFill>
        <p:spPr>
          <a:xfrm>
            <a:off x="8769776" y="332656"/>
            <a:ext cx="3096344" cy="1774643"/>
          </a:xfrm>
          <a:prstGeom prst="rect">
            <a:avLst/>
          </a:prstGeom>
        </p:spPr>
      </p:pic>
      <p:pic>
        <p:nvPicPr>
          <p:cNvPr id="6" name="Picture 5"/>
          <p:cNvPicPr>
            <a:picLocks noChangeAspect="1"/>
          </p:cNvPicPr>
          <p:nvPr/>
        </p:nvPicPr>
        <p:blipFill>
          <a:blip r:embed="rId4"/>
          <a:stretch>
            <a:fillRect/>
          </a:stretch>
        </p:blipFill>
        <p:spPr>
          <a:xfrm>
            <a:off x="3071664" y="2571616"/>
            <a:ext cx="8680422" cy="3788008"/>
          </a:xfrm>
          <a:prstGeom prst="rect">
            <a:avLst/>
          </a:prstGeom>
        </p:spPr>
      </p:pic>
      <p:sp>
        <p:nvSpPr>
          <p:cNvPr id="13" name="Rectangular Callout 12"/>
          <p:cNvSpPr/>
          <p:nvPr/>
        </p:nvSpPr>
        <p:spPr>
          <a:xfrm>
            <a:off x="263352" y="2348880"/>
            <a:ext cx="2208924" cy="1444202"/>
          </a:xfrm>
          <a:prstGeom prst="wedgeRectCallout">
            <a:avLst>
              <a:gd name="adj1" fmla="val 120013"/>
              <a:gd name="adj2" fmla="val 3297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POST the data via remote </a:t>
            </a:r>
            <a:r>
              <a:rPr lang="en-US" sz="1600" b="1" dirty="0" err="1" smtClean="0">
                <a:solidFill>
                  <a:srgbClr val="FFFF00"/>
                </a:solidFill>
              </a:rPr>
              <a:t>WebApi</a:t>
            </a:r>
            <a:r>
              <a:rPr lang="en-US" sz="1600" dirty="0" smtClean="0">
                <a:solidFill>
                  <a:schemeClr val="tx1"/>
                </a:solidFill>
              </a:rPr>
              <a:t> using angular </a:t>
            </a:r>
            <a:r>
              <a:rPr lang="en-US" sz="2400" b="1" dirty="0" smtClean="0">
                <a:solidFill>
                  <a:srgbClr val="FFFF00"/>
                </a:solidFill>
              </a:rPr>
              <a:t>$http </a:t>
            </a:r>
            <a:r>
              <a:rPr lang="en-US" sz="1600" dirty="0" smtClean="0">
                <a:solidFill>
                  <a:schemeClr val="tx1"/>
                </a:solidFill>
              </a:rPr>
              <a:t>service object</a:t>
            </a:r>
            <a:endParaRPr lang="en-US" sz="1600" dirty="0">
              <a:solidFill>
                <a:srgbClr val="0070C0"/>
              </a:solidFill>
            </a:endParaRPr>
          </a:p>
        </p:txBody>
      </p:sp>
      <p:sp>
        <p:nvSpPr>
          <p:cNvPr id="14" name="Rectangular Callout 13"/>
          <p:cNvSpPr/>
          <p:nvPr/>
        </p:nvSpPr>
        <p:spPr>
          <a:xfrm>
            <a:off x="263352" y="3851051"/>
            <a:ext cx="2208924" cy="1018109"/>
          </a:xfrm>
          <a:prstGeom prst="wedgeRectCallout">
            <a:avLst>
              <a:gd name="adj1" fmla="val 118010"/>
              <a:gd name="adj2" fmla="val 2245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If POST operation </a:t>
            </a:r>
            <a:r>
              <a:rPr lang="en-US" sz="2000" b="1" dirty="0" smtClean="0">
                <a:solidFill>
                  <a:srgbClr val="FFFF00"/>
                </a:solidFill>
              </a:rPr>
              <a:t>success</a:t>
            </a:r>
            <a:r>
              <a:rPr lang="en-US" sz="1600" dirty="0" smtClean="0">
                <a:solidFill>
                  <a:schemeClr val="tx1"/>
                </a:solidFill>
              </a:rPr>
              <a:t>, then execute this block</a:t>
            </a:r>
            <a:endParaRPr lang="en-US" sz="1600" dirty="0">
              <a:solidFill>
                <a:srgbClr val="0070C0"/>
              </a:solidFill>
            </a:endParaRPr>
          </a:p>
        </p:txBody>
      </p:sp>
      <p:sp>
        <p:nvSpPr>
          <p:cNvPr id="15" name="Rectangular Callout 14"/>
          <p:cNvSpPr/>
          <p:nvPr/>
        </p:nvSpPr>
        <p:spPr>
          <a:xfrm>
            <a:off x="263352" y="4927129"/>
            <a:ext cx="2208924" cy="1018109"/>
          </a:xfrm>
          <a:prstGeom prst="wedgeRectCallout">
            <a:avLst>
              <a:gd name="adj1" fmla="val 122016"/>
              <a:gd name="adj2" fmla="val 28249"/>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If POST operation </a:t>
            </a:r>
            <a:r>
              <a:rPr lang="en-US" sz="2000" b="1" dirty="0" smtClean="0">
                <a:solidFill>
                  <a:srgbClr val="FF0000"/>
                </a:solidFill>
              </a:rPr>
              <a:t>error</a:t>
            </a:r>
            <a:r>
              <a:rPr lang="en-US" sz="1600" dirty="0" smtClean="0">
                <a:solidFill>
                  <a:schemeClr val="tx1"/>
                </a:solidFill>
              </a:rPr>
              <a:t>, then execute this block</a:t>
            </a:r>
            <a:endParaRPr lang="en-US" sz="1600" dirty="0">
              <a:solidFill>
                <a:srgbClr val="0070C0"/>
              </a:solidFill>
            </a:endParaRPr>
          </a:p>
        </p:txBody>
      </p:sp>
    </p:spTree>
    <p:extLst>
      <p:ext uri="{BB962C8B-B14F-4D97-AF65-F5344CB8AC3E}">
        <p14:creationId xmlns:p14="http://schemas.microsoft.com/office/powerpoint/2010/main" val="3471070984"/>
      </p:ext>
    </p:extLst>
  </p:cSld>
  <p:clrMapOvr>
    <a:masterClrMapping/>
  </p:clrMapOvr>
  <p:transition spd="slow">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287688" y="2621792"/>
            <a:ext cx="8143875" cy="3476625"/>
          </a:xfrm>
          <a:prstGeom prst="rect">
            <a:avLst/>
          </a:prstGeom>
        </p:spPr>
      </p:pic>
      <p:sp>
        <p:nvSpPr>
          <p:cNvPr id="2" name="Title 1"/>
          <p:cNvSpPr>
            <a:spLocks noGrp="1"/>
          </p:cNvSpPr>
          <p:nvPr>
            <p:ph type="title"/>
          </p:nvPr>
        </p:nvSpPr>
        <p:spPr/>
        <p:txBody>
          <a:bodyPr/>
          <a:lstStyle/>
          <a:p>
            <a:r>
              <a:rPr lang="en-US" dirty="0" smtClean="0"/>
              <a:t>Integration with </a:t>
            </a:r>
            <a:r>
              <a:rPr lang="en-US" dirty="0" err="1" smtClean="0"/>
              <a:t>WebApi</a:t>
            </a:r>
            <a:r>
              <a:rPr lang="en-US" dirty="0" smtClean="0"/>
              <a:t/>
            </a:r>
            <a:br>
              <a:rPr lang="en-US" dirty="0" smtClean="0"/>
            </a:br>
            <a:r>
              <a:rPr lang="en-US" dirty="0" smtClean="0"/>
              <a:t>(factories.js) for Update</a:t>
            </a:r>
            <a:endParaRPr dirty="0"/>
          </a:p>
        </p:txBody>
      </p:sp>
      <p:sp>
        <p:nvSpPr>
          <p:cNvPr id="8" name="Content Placeholder 3"/>
          <p:cNvSpPr txBox="1">
            <a:spLocks/>
          </p:cNvSpPr>
          <p:nvPr/>
        </p:nvSpPr>
        <p:spPr>
          <a:xfrm>
            <a:off x="1524000" y="1650504"/>
            <a:ext cx="7245776"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smtClean="0"/>
              <a:t>Add “</a:t>
            </a:r>
            <a:r>
              <a:rPr lang="en-US" b="1" dirty="0" err="1" smtClean="0">
                <a:solidFill>
                  <a:srgbClr val="FF0000"/>
                </a:solidFill>
              </a:rPr>
              <a:t>factory.updateTrainingData</a:t>
            </a:r>
            <a:r>
              <a:rPr lang="en-US" dirty="0" smtClean="0"/>
              <a:t>” method to PUT data to remote </a:t>
            </a:r>
            <a:r>
              <a:rPr lang="en-US" dirty="0" err="1" smtClean="0"/>
              <a:t>WebApi</a:t>
            </a:r>
            <a:r>
              <a:rPr lang="en-US" dirty="0" smtClean="0"/>
              <a:t> “</a:t>
            </a:r>
            <a:r>
              <a:rPr lang="en-US" b="1" dirty="0" smtClean="0">
                <a:solidFill>
                  <a:srgbClr val="0070C0"/>
                </a:solidFill>
              </a:rPr>
              <a:t>/</a:t>
            </a:r>
            <a:r>
              <a:rPr lang="en-US" b="1" dirty="0" err="1" smtClean="0">
                <a:solidFill>
                  <a:srgbClr val="0070C0"/>
                </a:solidFill>
              </a:rPr>
              <a:t>api</a:t>
            </a:r>
            <a:r>
              <a:rPr lang="en-US" b="1" dirty="0" smtClean="0">
                <a:solidFill>
                  <a:srgbClr val="0070C0"/>
                </a:solidFill>
              </a:rPr>
              <a:t>/dashboard/{id}</a:t>
            </a:r>
            <a:r>
              <a:rPr lang="en-US" dirty="0" smtClean="0"/>
              <a:t>”</a:t>
            </a:r>
          </a:p>
        </p:txBody>
      </p:sp>
      <p:pic>
        <p:nvPicPr>
          <p:cNvPr id="10" name="Picture 9"/>
          <p:cNvPicPr>
            <a:picLocks noChangeAspect="1"/>
          </p:cNvPicPr>
          <p:nvPr/>
        </p:nvPicPr>
        <p:blipFill>
          <a:blip r:embed="rId4"/>
          <a:stretch>
            <a:fillRect/>
          </a:stretch>
        </p:blipFill>
        <p:spPr>
          <a:xfrm>
            <a:off x="8769776" y="332656"/>
            <a:ext cx="3096344" cy="1774643"/>
          </a:xfrm>
          <a:prstGeom prst="rect">
            <a:avLst/>
          </a:prstGeom>
        </p:spPr>
      </p:pic>
      <p:sp>
        <p:nvSpPr>
          <p:cNvPr id="13" name="Rectangular Callout 12"/>
          <p:cNvSpPr/>
          <p:nvPr/>
        </p:nvSpPr>
        <p:spPr>
          <a:xfrm>
            <a:off x="263352" y="2348880"/>
            <a:ext cx="2208924" cy="1444202"/>
          </a:xfrm>
          <a:prstGeom prst="wedgeRectCallout">
            <a:avLst>
              <a:gd name="adj1" fmla="val 120013"/>
              <a:gd name="adj2" fmla="val 3297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PUT the data via remote </a:t>
            </a:r>
            <a:r>
              <a:rPr lang="en-US" sz="1600" b="1" dirty="0" err="1" smtClean="0">
                <a:solidFill>
                  <a:srgbClr val="FFFF00"/>
                </a:solidFill>
              </a:rPr>
              <a:t>WebApi</a:t>
            </a:r>
            <a:r>
              <a:rPr lang="en-US" sz="1600" dirty="0" smtClean="0">
                <a:solidFill>
                  <a:schemeClr val="tx1"/>
                </a:solidFill>
              </a:rPr>
              <a:t> using angular </a:t>
            </a:r>
            <a:r>
              <a:rPr lang="en-US" sz="2400" b="1" dirty="0" smtClean="0">
                <a:solidFill>
                  <a:srgbClr val="FFFF00"/>
                </a:solidFill>
              </a:rPr>
              <a:t>$http </a:t>
            </a:r>
            <a:r>
              <a:rPr lang="en-US" sz="1600" dirty="0" smtClean="0">
                <a:solidFill>
                  <a:schemeClr val="tx1"/>
                </a:solidFill>
              </a:rPr>
              <a:t>service object</a:t>
            </a:r>
            <a:endParaRPr lang="en-US" sz="1600" dirty="0">
              <a:solidFill>
                <a:srgbClr val="0070C0"/>
              </a:solidFill>
            </a:endParaRPr>
          </a:p>
        </p:txBody>
      </p:sp>
      <p:sp>
        <p:nvSpPr>
          <p:cNvPr id="14" name="Rectangular Callout 13"/>
          <p:cNvSpPr/>
          <p:nvPr/>
        </p:nvSpPr>
        <p:spPr>
          <a:xfrm>
            <a:off x="263352" y="3851051"/>
            <a:ext cx="2208924" cy="1018109"/>
          </a:xfrm>
          <a:prstGeom prst="wedgeRectCallout">
            <a:avLst>
              <a:gd name="adj1" fmla="val 124019"/>
              <a:gd name="adj2" fmla="val 9418"/>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If PUT operation </a:t>
            </a:r>
            <a:r>
              <a:rPr lang="en-US" sz="2000" b="1" dirty="0" smtClean="0">
                <a:solidFill>
                  <a:srgbClr val="FFFF00"/>
                </a:solidFill>
              </a:rPr>
              <a:t>success</a:t>
            </a:r>
            <a:r>
              <a:rPr lang="en-US" sz="1600" dirty="0" smtClean="0">
                <a:solidFill>
                  <a:schemeClr val="tx1"/>
                </a:solidFill>
              </a:rPr>
              <a:t>, then execute this block</a:t>
            </a:r>
            <a:endParaRPr lang="en-US" sz="1600" dirty="0">
              <a:solidFill>
                <a:srgbClr val="0070C0"/>
              </a:solidFill>
            </a:endParaRPr>
          </a:p>
        </p:txBody>
      </p:sp>
      <p:sp>
        <p:nvSpPr>
          <p:cNvPr id="15" name="Rectangular Callout 14"/>
          <p:cNvSpPr/>
          <p:nvPr/>
        </p:nvSpPr>
        <p:spPr>
          <a:xfrm>
            <a:off x="263352" y="4927129"/>
            <a:ext cx="2208924" cy="1018109"/>
          </a:xfrm>
          <a:prstGeom prst="wedgeRectCallout">
            <a:avLst>
              <a:gd name="adj1" fmla="val 124687"/>
              <a:gd name="adj2" fmla="val 507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If PUT operation </a:t>
            </a:r>
            <a:r>
              <a:rPr lang="en-US" sz="2000" b="1" dirty="0" smtClean="0">
                <a:solidFill>
                  <a:srgbClr val="FF0000"/>
                </a:solidFill>
              </a:rPr>
              <a:t>error</a:t>
            </a:r>
            <a:r>
              <a:rPr lang="en-US" sz="1600" dirty="0" smtClean="0">
                <a:solidFill>
                  <a:schemeClr val="tx1"/>
                </a:solidFill>
              </a:rPr>
              <a:t>, then execute this block</a:t>
            </a:r>
            <a:endParaRPr lang="en-US" sz="1600" dirty="0">
              <a:solidFill>
                <a:srgbClr val="0070C0"/>
              </a:solidFill>
            </a:endParaRPr>
          </a:p>
        </p:txBody>
      </p:sp>
    </p:spTree>
    <p:extLst>
      <p:ext uri="{BB962C8B-B14F-4D97-AF65-F5344CB8AC3E}">
        <p14:creationId xmlns:p14="http://schemas.microsoft.com/office/powerpoint/2010/main" val="1048971631"/>
      </p:ext>
    </p:extLst>
  </p:cSld>
  <p:clrMapOvr>
    <a:masterClrMapping/>
  </p:clrMapOvr>
  <p:transition spd="slow">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71664" y="2511524"/>
            <a:ext cx="8210550" cy="3848100"/>
          </a:xfrm>
          <a:prstGeom prst="rect">
            <a:avLst/>
          </a:prstGeom>
        </p:spPr>
      </p:pic>
      <p:sp>
        <p:nvSpPr>
          <p:cNvPr id="2" name="Title 1"/>
          <p:cNvSpPr>
            <a:spLocks noGrp="1"/>
          </p:cNvSpPr>
          <p:nvPr>
            <p:ph type="title"/>
          </p:nvPr>
        </p:nvSpPr>
        <p:spPr/>
        <p:txBody>
          <a:bodyPr/>
          <a:lstStyle/>
          <a:p>
            <a:r>
              <a:rPr lang="en-US" dirty="0" smtClean="0"/>
              <a:t>Integration with </a:t>
            </a:r>
            <a:r>
              <a:rPr lang="en-US" dirty="0" err="1" smtClean="0"/>
              <a:t>WebApi</a:t>
            </a:r>
            <a:r>
              <a:rPr lang="en-US" dirty="0" smtClean="0"/>
              <a:t/>
            </a:r>
            <a:br>
              <a:rPr lang="en-US" dirty="0" smtClean="0"/>
            </a:br>
            <a:r>
              <a:rPr lang="en-US" dirty="0" smtClean="0"/>
              <a:t>(factories.js) for Delete</a:t>
            </a:r>
            <a:endParaRPr dirty="0"/>
          </a:p>
        </p:txBody>
      </p:sp>
      <p:sp>
        <p:nvSpPr>
          <p:cNvPr id="8" name="Content Placeholder 3"/>
          <p:cNvSpPr txBox="1">
            <a:spLocks/>
          </p:cNvSpPr>
          <p:nvPr/>
        </p:nvSpPr>
        <p:spPr>
          <a:xfrm>
            <a:off x="1524000" y="1650504"/>
            <a:ext cx="7245776"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smtClean="0"/>
              <a:t>Add “</a:t>
            </a:r>
            <a:r>
              <a:rPr lang="en-US" b="1" dirty="0" err="1" smtClean="0">
                <a:solidFill>
                  <a:srgbClr val="FF0000"/>
                </a:solidFill>
              </a:rPr>
              <a:t>factory.deleteTrainingData</a:t>
            </a:r>
            <a:r>
              <a:rPr lang="en-US" dirty="0" smtClean="0"/>
              <a:t>” method to PUT data to remote </a:t>
            </a:r>
            <a:r>
              <a:rPr lang="en-US" dirty="0" err="1" smtClean="0"/>
              <a:t>WebApi</a:t>
            </a:r>
            <a:r>
              <a:rPr lang="en-US" dirty="0" smtClean="0"/>
              <a:t> “</a:t>
            </a:r>
            <a:r>
              <a:rPr lang="en-US" b="1" dirty="0" smtClean="0">
                <a:solidFill>
                  <a:srgbClr val="0070C0"/>
                </a:solidFill>
              </a:rPr>
              <a:t>/</a:t>
            </a:r>
            <a:r>
              <a:rPr lang="en-US" b="1" dirty="0" err="1" smtClean="0">
                <a:solidFill>
                  <a:srgbClr val="0070C0"/>
                </a:solidFill>
              </a:rPr>
              <a:t>api</a:t>
            </a:r>
            <a:r>
              <a:rPr lang="en-US" b="1" dirty="0" smtClean="0">
                <a:solidFill>
                  <a:srgbClr val="0070C0"/>
                </a:solidFill>
              </a:rPr>
              <a:t>/dashboard/{id}</a:t>
            </a:r>
            <a:r>
              <a:rPr lang="en-US" dirty="0" smtClean="0"/>
              <a:t>”</a:t>
            </a:r>
          </a:p>
        </p:txBody>
      </p:sp>
      <p:pic>
        <p:nvPicPr>
          <p:cNvPr id="10" name="Picture 9"/>
          <p:cNvPicPr>
            <a:picLocks noChangeAspect="1"/>
          </p:cNvPicPr>
          <p:nvPr/>
        </p:nvPicPr>
        <p:blipFill>
          <a:blip r:embed="rId4"/>
          <a:stretch>
            <a:fillRect/>
          </a:stretch>
        </p:blipFill>
        <p:spPr>
          <a:xfrm>
            <a:off x="8769776" y="332656"/>
            <a:ext cx="3096344" cy="1774643"/>
          </a:xfrm>
          <a:prstGeom prst="rect">
            <a:avLst/>
          </a:prstGeom>
        </p:spPr>
      </p:pic>
      <p:sp>
        <p:nvSpPr>
          <p:cNvPr id="13" name="Rectangular Callout 12"/>
          <p:cNvSpPr/>
          <p:nvPr/>
        </p:nvSpPr>
        <p:spPr>
          <a:xfrm>
            <a:off x="263352" y="2348880"/>
            <a:ext cx="2208924" cy="1444202"/>
          </a:xfrm>
          <a:prstGeom prst="wedgeRectCallout">
            <a:avLst>
              <a:gd name="adj1" fmla="val 120013"/>
              <a:gd name="adj2" fmla="val 3297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DELETE the data via remote </a:t>
            </a:r>
            <a:r>
              <a:rPr lang="en-US" sz="1600" b="1" dirty="0" err="1" smtClean="0">
                <a:solidFill>
                  <a:srgbClr val="FFFF00"/>
                </a:solidFill>
              </a:rPr>
              <a:t>WebApi</a:t>
            </a:r>
            <a:r>
              <a:rPr lang="en-US" sz="1600" dirty="0" smtClean="0">
                <a:solidFill>
                  <a:schemeClr val="tx1"/>
                </a:solidFill>
              </a:rPr>
              <a:t> using angular </a:t>
            </a:r>
            <a:r>
              <a:rPr lang="en-US" sz="2400" b="1" dirty="0" smtClean="0">
                <a:solidFill>
                  <a:srgbClr val="FFFF00"/>
                </a:solidFill>
              </a:rPr>
              <a:t>$http </a:t>
            </a:r>
            <a:r>
              <a:rPr lang="en-US" sz="1600" dirty="0" smtClean="0">
                <a:solidFill>
                  <a:schemeClr val="tx1"/>
                </a:solidFill>
              </a:rPr>
              <a:t>service object</a:t>
            </a:r>
            <a:endParaRPr lang="en-US" sz="1600" dirty="0">
              <a:solidFill>
                <a:srgbClr val="0070C0"/>
              </a:solidFill>
            </a:endParaRPr>
          </a:p>
        </p:txBody>
      </p:sp>
      <p:sp>
        <p:nvSpPr>
          <p:cNvPr id="14" name="Rectangular Callout 13"/>
          <p:cNvSpPr/>
          <p:nvPr/>
        </p:nvSpPr>
        <p:spPr>
          <a:xfrm>
            <a:off x="263352" y="3851051"/>
            <a:ext cx="2208924" cy="1018109"/>
          </a:xfrm>
          <a:prstGeom prst="wedgeRectCallout">
            <a:avLst>
              <a:gd name="adj1" fmla="val 124019"/>
              <a:gd name="adj2" fmla="val 9418"/>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If DELETE operation </a:t>
            </a:r>
            <a:r>
              <a:rPr lang="en-US" sz="2000" b="1" dirty="0" smtClean="0">
                <a:solidFill>
                  <a:srgbClr val="FFFF00"/>
                </a:solidFill>
              </a:rPr>
              <a:t>success</a:t>
            </a:r>
            <a:r>
              <a:rPr lang="en-US" sz="1600" dirty="0" smtClean="0">
                <a:solidFill>
                  <a:schemeClr val="tx1"/>
                </a:solidFill>
              </a:rPr>
              <a:t>, then execute this block</a:t>
            </a:r>
            <a:endParaRPr lang="en-US" sz="1600" dirty="0">
              <a:solidFill>
                <a:srgbClr val="0070C0"/>
              </a:solidFill>
            </a:endParaRPr>
          </a:p>
        </p:txBody>
      </p:sp>
      <p:sp>
        <p:nvSpPr>
          <p:cNvPr id="15" name="Rectangular Callout 14"/>
          <p:cNvSpPr/>
          <p:nvPr/>
        </p:nvSpPr>
        <p:spPr>
          <a:xfrm>
            <a:off x="263352" y="4927129"/>
            <a:ext cx="2208924" cy="1018109"/>
          </a:xfrm>
          <a:prstGeom prst="wedgeRectCallout">
            <a:avLst>
              <a:gd name="adj1" fmla="val 124687"/>
              <a:gd name="adj2" fmla="val 507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If DELETE operation </a:t>
            </a:r>
            <a:r>
              <a:rPr lang="en-US" sz="2000" b="1" dirty="0" smtClean="0">
                <a:solidFill>
                  <a:srgbClr val="FF0000"/>
                </a:solidFill>
              </a:rPr>
              <a:t>error</a:t>
            </a:r>
            <a:r>
              <a:rPr lang="en-US" sz="1600" dirty="0" smtClean="0">
                <a:solidFill>
                  <a:schemeClr val="tx1"/>
                </a:solidFill>
              </a:rPr>
              <a:t>, then execute this block</a:t>
            </a:r>
            <a:endParaRPr lang="en-US" sz="1600" dirty="0">
              <a:solidFill>
                <a:srgbClr val="0070C0"/>
              </a:solidFill>
            </a:endParaRPr>
          </a:p>
        </p:txBody>
      </p:sp>
    </p:spTree>
    <p:extLst>
      <p:ext uri="{BB962C8B-B14F-4D97-AF65-F5344CB8AC3E}">
        <p14:creationId xmlns:p14="http://schemas.microsoft.com/office/powerpoint/2010/main" val="4283617637"/>
      </p:ext>
    </p:extLst>
  </p:cSld>
  <p:clrMapOvr>
    <a:masterClrMapping/>
  </p:clrMapOvr>
  <p:transition spd="slow">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Integration with </a:t>
            </a:r>
            <a:r>
              <a:rPr lang="en-US" dirty="0" err="1" smtClean="0"/>
              <a:t>WebApi</a:t>
            </a:r>
            <a:r>
              <a:rPr lang="en-US" dirty="0" smtClean="0"/>
              <a:t> (Create)</a:t>
            </a:r>
            <a:endParaRPr dirty="0"/>
          </a:p>
        </p:txBody>
      </p:sp>
      <p:sp>
        <p:nvSpPr>
          <p:cNvPr id="10" name="Content Placeholder 3"/>
          <p:cNvSpPr txBox="1">
            <a:spLocks/>
          </p:cNvSpPr>
          <p:nvPr/>
        </p:nvSpPr>
        <p:spPr>
          <a:xfrm>
            <a:off x="1524000" y="2060849"/>
            <a:ext cx="6300192"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a:t>Select </a:t>
            </a:r>
            <a:r>
              <a:rPr lang="en-US" dirty="0" smtClean="0"/>
              <a:t>“</a:t>
            </a:r>
            <a:r>
              <a:rPr lang="en-US" dirty="0">
                <a:solidFill>
                  <a:srgbClr val="FF0000"/>
                </a:solidFill>
              </a:rPr>
              <a:t>06_AngularWithWebApi</a:t>
            </a:r>
            <a:r>
              <a:rPr lang="en-US" dirty="0" smtClean="0"/>
              <a:t>” and Hit “</a:t>
            </a:r>
            <a:r>
              <a:rPr lang="en-US" dirty="0" smtClean="0">
                <a:solidFill>
                  <a:srgbClr val="0070C0"/>
                </a:solidFill>
              </a:rPr>
              <a:t>F5</a:t>
            </a:r>
            <a:r>
              <a:rPr lang="en-US" dirty="0" smtClean="0"/>
              <a:t>” to run</a:t>
            </a:r>
          </a:p>
          <a:p>
            <a:pPr marL="457200" indent="-457200">
              <a:buFont typeface="+mj-lt"/>
              <a:buAutoNum type="arabicPeriod"/>
            </a:pPr>
            <a:r>
              <a:rPr lang="en-US" dirty="0" smtClean="0"/>
              <a:t>Click “</a:t>
            </a:r>
            <a:r>
              <a:rPr lang="en-US" dirty="0" smtClean="0">
                <a:solidFill>
                  <a:srgbClr val="0070C0"/>
                </a:solidFill>
              </a:rPr>
              <a:t>03 Integration</a:t>
            </a:r>
            <a:r>
              <a:rPr lang="en-US" dirty="0">
                <a:solidFill>
                  <a:srgbClr val="0070C0"/>
                </a:solidFill>
                <a:sym typeface="Wingdings" panose="05000000000000000000" pitchFamily="2" charset="2"/>
              </a:rPr>
              <a:t>  </a:t>
            </a:r>
            <a:r>
              <a:rPr lang="en-US" dirty="0" smtClean="0">
                <a:solidFill>
                  <a:srgbClr val="0070C0"/>
                </a:solidFill>
                <a:sym typeface="Wingdings" panose="05000000000000000000" pitchFamily="2" charset="2"/>
              </a:rPr>
              <a:t>DATATABLE  Create Form</a:t>
            </a:r>
            <a:r>
              <a:rPr lang="en-US" dirty="0" smtClean="0"/>
              <a:t>”</a:t>
            </a:r>
          </a:p>
          <a:p>
            <a:pPr marL="457200" indent="-457200">
              <a:buFont typeface="+mj-lt"/>
              <a:buAutoNum type="arabicPeriod"/>
            </a:pPr>
            <a:r>
              <a:rPr lang="en-US" dirty="0" smtClean="0"/>
              <a:t>Input all necessary data and Hit “</a:t>
            </a:r>
            <a:r>
              <a:rPr lang="en-US" b="1" dirty="0" smtClean="0">
                <a:solidFill>
                  <a:srgbClr val="00B050"/>
                </a:solidFill>
              </a:rPr>
              <a:t>Create</a:t>
            </a:r>
            <a:r>
              <a:rPr lang="en-US" dirty="0" smtClean="0"/>
              <a:t>”</a:t>
            </a:r>
            <a:endParaRPr lang="en-US" dirty="0"/>
          </a:p>
        </p:txBody>
      </p:sp>
      <p:sp>
        <p:nvSpPr>
          <p:cNvPr id="11"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pic>
        <p:nvPicPr>
          <p:cNvPr id="7" name="Picture 6"/>
          <p:cNvPicPr>
            <a:picLocks noChangeAspect="1"/>
          </p:cNvPicPr>
          <p:nvPr/>
        </p:nvPicPr>
        <p:blipFill>
          <a:blip r:embed="rId3"/>
          <a:stretch>
            <a:fillRect/>
          </a:stretch>
        </p:blipFill>
        <p:spPr>
          <a:xfrm>
            <a:off x="7608168" y="1830524"/>
            <a:ext cx="3399855" cy="2509084"/>
          </a:xfrm>
          <a:prstGeom prst="rect">
            <a:avLst/>
          </a:prstGeom>
        </p:spPr>
      </p:pic>
      <p:pic>
        <p:nvPicPr>
          <p:cNvPr id="8" name="Picture 7"/>
          <p:cNvPicPr>
            <a:picLocks noChangeAspect="1"/>
          </p:cNvPicPr>
          <p:nvPr/>
        </p:nvPicPr>
        <p:blipFill>
          <a:blip r:embed="rId4"/>
          <a:stretch>
            <a:fillRect/>
          </a:stretch>
        </p:blipFill>
        <p:spPr>
          <a:xfrm>
            <a:off x="5769694" y="4569932"/>
            <a:ext cx="5238329" cy="2195109"/>
          </a:xfrm>
          <a:prstGeom prst="rect">
            <a:avLst/>
          </a:prstGeom>
        </p:spPr>
      </p:pic>
      <p:sp>
        <p:nvSpPr>
          <p:cNvPr id="13" name="Curved Left Arrow 12"/>
          <p:cNvSpPr/>
          <p:nvPr/>
        </p:nvSpPr>
        <p:spPr>
          <a:xfrm>
            <a:off x="11008023" y="3583524"/>
            <a:ext cx="756592" cy="1512168"/>
          </a:xfrm>
          <a:prstGeom prst="curved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78596847"/>
      </p:ext>
    </p:extLst>
  </p:cSld>
  <p:clrMapOvr>
    <a:masterClrMapping/>
  </p:clrMapOvr>
  <p:transition spd="slow">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328248" y="1928804"/>
            <a:ext cx="2532664" cy="4765511"/>
          </a:xfrm>
          <a:prstGeom prst="rect">
            <a:avLst/>
          </a:prstGeom>
        </p:spPr>
      </p:pic>
      <p:sp>
        <p:nvSpPr>
          <p:cNvPr id="2" name="Title 1"/>
          <p:cNvSpPr>
            <a:spLocks noGrp="1"/>
          </p:cNvSpPr>
          <p:nvPr>
            <p:ph type="title"/>
          </p:nvPr>
        </p:nvSpPr>
        <p:spPr/>
        <p:txBody>
          <a:bodyPr>
            <a:normAutofit/>
          </a:bodyPr>
          <a:lstStyle/>
          <a:p>
            <a:r>
              <a:rPr lang="en-US" dirty="0"/>
              <a:t>Integration with </a:t>
            </a:r>
            <a:r>
              <a:rPr lang="en-US" dirty="0" err="1" smtClean="0"/>
              <a:t>WebApi</a:t>
            </a:r>
            <a:r>
              <a:rPr lang="en-US" dirty="0" smtClean="0"/>
              <a:t> (Update)</a:t>
            </a:r>
            <a:endParaRPr dirty="0"/>
          </a:p>
        </p:txBody>
      </p:sp>
      <p:sp>
        <p:nvSpPr>
          <p:cNvPr id="10" name="Content Placeholder 3"/>
          <p:cNvSpPr txBox="1">
            <a:spLocks/>
          </p:cNvSpPr>
          <p:nvPr/>
        </p:nvSpPr>
        <p:spPr>
          <a:xfrm>
            <a:off x="1524000" y="2060849"/>
            <a:ext cx="6300192"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a:t>Select </a:t>
            </a:r>
            <a:r>
              <a:rPr lang="en-US" dirty="0" smtClean="0"/>
              <a:t>“</a:t>
            </a:r>
            <a:r>
              <a:rPr lang="en-US" dirty="0">
                <a:solidFill>
                  <a:srgbClr val="FF0000"/>
                </a:solidFill>
              </a:rPr>
              <a:t>06_AngularWithWebApi</a:t>
            </a:r>
            <a:r>
              <a:rPr lang="en-US" dirty="0" smtClean="0"/>
              <a:t>” and Hit “</a:t>
            </a:r>
            <a:r>
              <a:rPr lang="en-US" dirty="0" smtClean="0">
                <a:solidFill>
                  <a:srgbClr val="0070C0"/>
                </a:solidFill>
              </a:rPr>
              <a:t>F5</a:t>
            </a:r>
            <a:r>
              <a:rPr lang="en-US" dirty="0" smtClean="0"/>
              <a:t>” to run</a:t>
            </a:r>
          </a:p>
          <a:p>
            <a:pPr marL="457200" indent="-457200">
              <a:buFont typeface="+mj-lt"/>
              <a:buAutoNum type="arabicPeriod"/>
            </a:pPr>
            <a:r>
              <a:rPr lang="en-US" dirty="0" smtClean="0"/>
              <a:t>Click “</a:t>
            </a:r>
            <a:r>
              <a:rPr lang="en-US" dirty="0" smtClean="0">
                <a:solidFill>
                  <a:srgbClr val="0070C0"/>
                </a:solidFill>
              </a:rPr>
              <a:t>03 Integration</a:t>
            </a:r>
            <a:r>
              <a:rPr lang="en-US" dirty="0">
                <a:solidFill>
                  <a:srgbClr val="0070C0"/>
                </a:solidFill>
                <a:sym typeface="Wingdings" panose="05000000000000000000" pitchFamily="2" charset="2"/>
              </a:rPr>
              <a:t>  </a:t>
            </a:r>
            <a:r>
              <a:rPr lang="en-US" dirty="0" smtClean="0">
                <a:solidFill>
                  <a:srgbClr val="0070C0"/>
                </a:solidFill>
                <a:sym typeface="Wingdings" panose="05000000000000000000" pitchFamily="2" charset="2"/>
              </a:rPr>
              <a:t>DATATABLE  Update Form</a:t>
            </a:r>
            <a:r>
              <a:rPr lang="en-US" dirty="0" smtClean="0"/>
              <a:t>”</a:t>
            </a:r>
          </a:p>
          <a:p>
            <a:pPr marL="457200" indent="-457200">
              <a:buFont typeface="+mj-lt"/>
              <a:buAutoNum type="arabicPeriod"/>
            </a:pPr>
            <a:r>
              <a:rPr lang="en-US" dirty="0" smtClean="0"/>
              <a:t>Input all necessary data and Hit “</a:t>
            </a:r>
            <a:r>
              <a:rPr lang="en-US" b="1" dirty="0" smtClean="0">
                <a:solidFill>
                  <a:srgbClr val="FFC000"/>
                </a:solidFill>
              </a:rPr>
              <a:t>Update</a:t>
            </a:r>
            <a:r>
              <a:rPr lang="en-US" dirty="0" smtClean="0"/>
              <a:t>”</a:t>
            </a:r>
            <a:endParaRPr lang="en-US" dirty="0"/>
          </a:p>
        </p:txBody>
      </p:sp>
      <p:sp>
        <p:nvSpPr>
          <p:cNvPr id="11"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9" name="Rectangle 8"/>
          <p:cNvSpPr/>
          <p:nvPr/>
        </p:nvSpPr>
        <p:spPr>
          <a:xfrm>
            <a:off x="9375842" y="3645024"/>
            <a:ext cx="499845" cy="28539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412579" y="4223726"/>
            <a:ext cx="499845" cy="28539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412579" y="2564904"/>
            <a:ext cx="499845" cy="28539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1691128" y="4372424"/>
            <a:ext cx="5688632" cy="2321891"/>
          </a:xfrm>
          <a:prstGeom prst="rect">
            <a:avLst/>
          </a:prstGeom>
        </p:spPr>
      </p:pic>
      <p:sp>
        <p:nvSpPr>
          <p:cNvPr id="17" name="Left Arrow 16"/>
          <p:cNvSpPr/>
          <p:nvPr/>
        </p:nvSpPr>
        <p:spPr>
          <a:xfrm>
            <a:off x="7457960" y="5085184"/>
            <a:ext cx="732464" cy="792088"/>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221473"/>
      </p:ext>
    </p:extLst>
  </p:cSld>
  <p:clrMapOvr>
    <a:masterClrMapping/>
  </p:clrMapOvr>
  <p:transition spd="slow">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Integration with </a:t>
            </a:r>
            <a:r>
              <a:rPr lang="en-US" dirty="0" err="1" smtClean="0"/>
              <a:t>WebApi</a:t>
            </a:r>
            <a:r>
              <a:rPr lang="en-US" dirty="0" smtClean="0"/>
              <a:t> (Delete)</a:t>
            </a:r>
            <a:endParaRPr dirty="0"/>
          </a:p>
        </p:txBody>
      </p:sp>
      <p:sp>
        <p:nvSpPr>
          <p:cNvPr id="10" name="Content Placeholder 3"/>
          <p:cNvSpPr txBox="1">
            <a:spLocks/>
          </p:cNvSpPr>
          <p:nvPr/>
        </p:nvSpPr>
        <p:spPr>
          <a:xfrm>
            <a:off x="1524000" y="2060849"/>
            <a:ext cx="6300192"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a:t>Select </a:t>
            </a:r>
            <a:r>
              <a:rPr lang="en-US" dirty="0" smtClean="0"/>
              <a:t>“</a:t>
            </a:r>
            <a:r>
              <a:rPr lang="en-US" dirty="0">
                <a:solidFill>
                  <a:srgbClr val="FF0000"/>
                </a:solidFill>
              </a:rPr>
              <a:t>06_AngularWithWebApi</a:t>
            </a:r>
            <a:r>
              <a:rPr lang="en-US" dirty="0" smtClean="0"/>
              <a:t>” and Hit “</a:t>
            </a:r>
            <a:r>
              <a:rPr lang="en-US" dirty="0" smtClean="0">
                <a:solidFill>
                  <a:srgbClr val="0070C0"/>
                </a:solidFill>
              </a:rPr>
              <a:t>F5</a:t>
            </a:r>
            <a:r>
              <a:rPr lang="en-US" dirty="0" smtClean="0"/>
              <a:t>” to run</a:t>
            </a:r>
          </a:p>
          <a:p>
            <a:pPr marL="457200" indent="-457200">
              <a:buFont typeface="+mj-lt"/>
              <a:buAutoNum type="arabicPeriod"/>
            </a:pPr>
            <a:r>
              <a:rPr lang="en-US" dirty="0" smtClean="0"/>
              <a:t>Click “</a:t>
            </a:r>
            <a:r>
              <a:rPr lang="en-US" dirty="0" smtClean="0">
                <a:solidFill>
                  <a:srgbClr val="0070C0"/>
                </a:solidFill>
              </a:rPr>
              <a:t>03 Integration</a:t>
            </a:r>
            <a:r>
              <a:rPr lang="en-US" dirty="0">
                <a:solidFill>
                  <a:srgbClr val="0070C0"/>
                </a:solidFill>
                <a:sym typeface="Wingdings" panose="05000000000000000000" pitchFamily="2" charset="2"/>
              </a:rPr>
              <a:t>  </a:t>
            </a:r>
            <a:r>
              <a:rPr lang="en-US" dirty="0" smtClean="0">
                <a:solidFill>
                  <a:srgbClr val="0070C0"/>
                </a:solidFill>
                <a:sym typeface="Wingdings" panose="05000000000000000000" pitchFamily="2" charset="2"/>
              </a:rPr>
              <a:t>DATATABLE  Delete Form</a:t>
            </a:r>
            <a:r>
              <a:rPr lang="en-US" dirty="0" smtClean="0"/>
              <a:t>”</a:t>
            </a:r>
          </a:p>
          <a:p>
            <a:pPr marL="457200" indent="-457200">
              <a:buFont typeface="+mj-lt"/>
              <a:buAutoNum type="arabicPeriod"/>
            </a:pPr>
            <a:r>
              <a:rPr lang="en-US" dirty="0" smtClean="0"/>
              <a:t>Input all necessary data and Hit “</a:t>
            </a:r>
            <a:r>
              <a:rPr lang="en-US" b="1" dirty="0" smtClean="0">
                <a:solidFill>
                  <a:srgbClr val="FF0000"/>
                </a:solidFill>
              </a:rPr>
              <a:t>Delete</a:t>
            </a:r>
            <a:r>
              <a:rPr lang="en-US" dirty="0" smtClean="0"/>
              <a:t>”</a:t>
            </a:r>
            <a:endParaRPr lang="en-US" dirty="0"/>
          </a:p>
        </p:txBody>
      </p:sp>
      <p:sp>
        <p:nvSpPr>
          <p:cNvPr id="11"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pic>
        <p:nvPicPr>
          <p:cNvPr id="3" name="Picture 2"/>
          <p:cNvPicPr>
            <a:picLocks noChangeAspect="1"/>
          </p:cNvPicPr>
          <p:nvPr/>
        </p:nvPicPr>
        <p:blipFill>
          <a:blip r:embed="rId3"/>
          <a:stretch>
            <a:fillRect/>
          </a:stretch>
        </p:blipFill>
        <p:spPr>
          <a:xfrm>
            <a:off x="8040216" y="2291386"/>
            <a:ext cx="3181350" cy="1733550"/>
          </a:xfrm>
          <a:prstGeom prst="rect">
            <a:avLst/>
          </a:prstGeom>
        </p:spPr>
      </p:pic>
      <p:pic>
        <p:nvPicPr>
          <p:cNvPr id="4" name="Picture 3"/>
          <p:cNvPicPr>
            <a:picLocks noChangeAspect="1"/>
          </p:cNvPicPr>
          <p:nvPr/>
        </p:nvPicPr>
        <p:blipFill>
          <a:blip r:embed="rId4"/>
          <a:stretch>
            <a:fillRect/>
          </a:stretch>
        </p:blipFill>
        <p:spPr>
          <a:xfrm>
            <a:off x="2999656" y="4293096"/>
            <a:ext cx="5660678" cy="2341287"/>
          </a:xfrm>
          <a:prstGeom prst="rect">
            <a:avLst/>
          </a:prstGeom>
        </p:spPr>
      </p:pic>
      <p:sp>
        <p:nvSpPr>
          <p:cNvPr id="13" name="Curved Left Arrow 12"/>
          <p:cNvSpPr/>
          <p:nvPr/>
        </p:nvSpPr>
        <p:spPr>
          <a:xfrm>
            <a:off x="8878438" y="3717032"/>
            <a:ext cx="756592" cy="1512168"/>
          </a:xfrm>
          <a:prstGeom prst="curved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53097298"/>
      </p:ext>
    </p:extLst>
  </p:cSld>
  <p:clrMapOvr>
    <a:masterClrMapping/>
  </p:clrMapOvr>
  <p:transition spd="slow">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t>
            </a:r>
            <a:r>
              <a:rPr lang="en-US" dirty="0" err="1" smtClean="0"/>
              <a:t>ASP.Net</a:t>
            </a:r>
            <a:r>
              <a:rPr lang="en-US" dirty="0" smtClean="0"/>
              <a:t> </a:t>
            </a:r>
            <a:r>
              <a:rPr lang="en-US" dirty="0" smtClean="0">
                <a:solidFill>
                  <a:srgbClr val="0070C0"/>
                </a:solidFill>
              </a:rPr>
              <a:t>SignalR</a:t>
            </a:r>
            <a:r>
              <a:rPr lang="en-US" sz="4400" dirty="0" smtClean="0">
                <a:solidFill>
                  <a:srgbClr val="FF0000"/>
                </a:solidFill>
              </a:rPr>
              <a:t>2</a:t>
            </a:r>
            <a:endParaRPr lang="en-US" sz="4400" dirty="0">
              <a:solidFill>
                <a:srgbClr val="FF0000"/>
              </a:solidFill>
            </a:endParaRPr>
          </a:p>
        </p:txBody>
      </p:sp>
    </p:spTree>
    <p:extLst>
      <p:ext uri="{BB962C8B-B14F-4D97-AF65-F5344CB8AC3E}">
        <p14:creationId xmlns:p14="http://schemas.microsoft.com/office/powerpoint/2010/main" val="339099455"/>
      </p:ext>
    </p:extLst>
  </p:cSld>
  <p:clrMapOvr>
    <a:masterClrMapping/>
  </p:clrMapOvr>
  <p:transition spd="slow">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smtClean="0"/>
              <a:t>SignarR</a:t>
            </a:r>
            <a:r>
              <a:rPr lang="en-US" dirty="0" smtClean="0"/>
              <a:t> Web Resources</a:t>
            </a:r>
            <a:endParaRPr dirty="0"/>
          </a:p>
        </p:txBody>
      </p:sp>
      <p:sp>
        <p:nvSpPr>
          <p:cNvPr id="14" name="Content Placeholder 13"/>
          <p:cNvSpPr>
            <a:spLocks noGrp="1"/>
          </p:cNvSpPr>
          <p:nvPr>
            <p:ph idx="1"/>
          </p:nvPr>
        </p:nvSpPr>
        <p:spPr>
          <a:xfrm>
            <a:off x="2063552" y="1708219"/>
            <a:ext cx="6048672" cy="448072"/>
          </a:xfrm>
        </p:spPr>
        <p:txBody>
          <a:bodyPr>
            <a:noAutofit/>
          </a:bodyPr>
          <a:lstStyle/>
          <a:p>
            <a:r>
              <a:rPr lang="en-US" sz="2800" dirty="0"/>
              <a:t>http://</a:t>
            </a:r>
            <a:r>
              <a:rPr lang="en-US" sz="2800" dirty="0" smtClean="0"/>
              <a:t>signalr.net</a:t>
            </a:r>
            <a:endParaRPr sz="2800" dirty="0"/>
          </a:p>
        </p:txBody>
      </p:sp>
      <p:sp>
        <p:nvSpPr>
          <p:cNvPr id="11" name="Content Placeholder 13"/>
          <p:cNvSpPr txBox="1">
            <a:spLocks/>
          </p:cNvSpPr>
          <p:nvPr/>
        </p:nvSpPr>
        <p:spPr>
          <a:xfrm>
            <a:off x="2063552" y="4149080"/>
            <a:ext cx="6048672" cy="4480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sz="2800" dirty="0"/>
              <a:t>http://www.asp.net/signalr</a:t>
            </a:r>
          </a:p>
        </p:txBody>
      </p:sp>
      <p:pic>
        <p:nvPicPr>
          <p:cNvPr id="2" name="Picture 1"/>
          <p:cNvPicPr>
            <a:picLocks noChangeAspect="1"/>
          </p:cNvPicPr>
          <p:nvPr/>
        </p:nvPicPr>
        <p:blipFill>
          <a:blip r:embed="rId3"/>
          <a:stretch>
            <a:fillRect/>
          </a:stretch>
        </p:blipFill>
        <p:spPr>
          <a:xfrm>
            <a:off x="2279576" y="2338601"/>
            <a:ext cx="4040113" cy="1522447"/>
          </a:xfrm>
          <a:prstGeom prst="rect">
            <a:avLst/>
          </a:prstGeom>
        </p:spPr>
      </p:pic>
      <p:pic>
        <p:nvPicPr>
          <p:cNvPr id="3" name="Picture 2"/>
          <p:cNvPicPr>
            <a:picLocks noChangeAspect="1"/>
          </p:cNvPicPr>
          <p:nvPr/>
        </p:nvPicPr>
        <p:blipFill>
          <a:blip r:embed="rId4"/>
          <a:stretch>
            <a:fillRect/>
          </a:stretch>
        </p:blipFill>
        <p:spPr>
          <a:xfrm>
            <a:off x="2286290" y="4728790"/>
            <a:ext cx="5400600" cy="1868562"/>
          </a:xfrm>
          <a:prstGeom prst="rect">
            <a:avLst/>
          </a:prstGeom>
        </p:spPr>
      </p:pic>
    </p:spTree>
    <p:extLst>
      <p:ext uri="{BB962C8B-B14F-4D97-AF65-F5344CB8AC3E}">
        <p14:creationId xmlns:p14="http://schemas.microsoft.com/office/powerpoint/2010/main" val="3895784953"/>
      </p:ext>
    </p:extLst>
  </p:cSld>
  <p:clrMapOvr>
    <a:masterClrMapping/>
  </p:clrMapOvr>
  <p:transition spd="slow">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SignalR</a:t>
            </a:r>
            <a:r>
              <a:rPr lang="en-US" dirty="0"/>
              <a:t>?</a:t>
            </a:r>
            <a:endParaRPr dirty="0"/>
          </a:p>
        </p:txBody>
      </p:sp>
      <p:sp>
        <p:nvSpPr>
          <p:cNvPr id="6" name="Content Placeholder 3"/>
          <p:cNvSpPr txBox="1">
            <a:spLocks/>
          </p:cNvSpPr>
          <p:nvPr/>
        </p:nvSpPr>
        <p:spPr>
          <a:xfrm>
            <a:off x="1524000" y="1988840"/>
            <a:ext cx="5292080" cy="4320480"/>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sz="2400" dirty="0" smtClean="0"/>
              <a:t>A library of </a:t>
            </a:r>
            <a:r>
              <a:rPr lang="en-US" sz="2400" dirty="0"/>
              <a:t>adding real-time web functionality to </a:t>
            </a:r>
            <a:r>
              <a:rPr lang="en-US" sz="2400" dirty="0" err="1" smtClean="0"/>
              <a:t>Asp.Net</a:t>
            </a:r>
            <a:r>
              <a:rPr lang="en-US" sz="2400" dirty="0" smtClean="0"/>
              <a:t> applications</a:t>
            </a:r>
          </a:p>
          <a:p>
            <a:r>
              <a:rPr lang="en-US" sz="2400" dirty="0"/>
              <a:t>Real-time web functionality is </a:t>
            </a:r>
            <a:r>
              <a:rPr lang="en-US" sz="2400" dirty="0">
                <a:solidFill>
                  <a:srgbClr val="00B0F0"/>
                </a:solidFill>
              </a:rPr>
              <a:t>the ability to have </a:t>
            </a:r>
            <a:r>
              <a:rPr lang="en-US" sz="2400" dirty="0">
                <a:solidFill>
                  <a:srgbClr val="FF0000"/>
                </a:solidFill>
              </a:rPr>
              <a:t>server</a:t>
            </a:r>
            <a:r>
              <a:rPr lang="en-US" sz="2400" dirty="0">
                <a:solidFill>
                  <a:srgbClr val="00B0F0"/>
                </a:solidFill>
              </a:rPr>
              <a:t> code </a:t>
            </a:r>
            <a:r>
              <a:rPr lang="en-US" sz="2400" dirty="0">
                <a:solidFill>
                  <a:srgbClr val="FF0000"/>
                </a:solidFill>
              </a:rPr>
              <a:t>push</a:t>
            </a:r>
            <a:r>
              <a:rPr lang="en-US" sz="2400" dirty="0">
                <a:solidFill>
                  <a:srgbClr val="00B0F0"/>
                </a:solidFill>
              </a:rPr>
              <a:t> content to connected </a:t>
            </a:r>
            <a:r>
              <a:rPr lang="en-US" sz="2400" dirty="0">
                <a:solidFill>
                  <a:srgbClr val="92D050"/>
                </a:solidFill>
              </a:rPr>
              <a:t>clients</a:t>
            </a:r>
            <a:r>
              <a:rPr lang="en-US" sz="2400" dirty="0">
                <a:solidFill>
                  <a:srgbClr val="00B0F0"/>
                </a:solidFill>
              </a:rPr>
              <a:t> instantly </a:t>
            </a:r>
            <a:r>
              <a:rPr lang="en-US" sz="2400" dirty="0"/>
              <a:t>as it becomes available, rather than having the server wait for a client to request new data.</a:t>
            </a:r>
          </a:p>
        </p:txBody>
      </p:sp>
      <p:pic>
        <p:nvPicPr>
          <p:cNvPr id="1026" name="Picture 2" descr="Invoking methods with Signal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096" y="1988840"/>
            <a:ext cx="4207475" cy="3939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121574"/>
      </p:ext>
    </p:extLst>
  </p:cSld>
  <p:clrMapOvr>
    <a:masterClrMapping/>
  </p:clrMapOvr>
  <p:transition spd="slow">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 Setup</a:t>
            </a:r>
            <a:endParaRPr dirty="0"/>
          </a:p>
        </p:txBody>
      </p:sp>
      <p:pic>
        <p:nvPicPr>
          <p:cNvPr id="3" name="Picture 2"/>
          <p:cNvPicPr>
            <a:picLocks noChangeAspect="1"/>
          </p:cNvPicPr>
          <p:nvPr/>
        </p:nvPicPr>
        <p:blipFill>
          <a:blip r:embed="rId3"/>
          <a:stretch>
            <a:fillRect/>
          </a:stretch>
        </p:blipFill>
        <p:spPr>
          <a:xfrm>
            <a:off x="1919536" y="3140968"/>
            <a:ext cx="5760640" cy="3240360"/>
          </a:xfrm>
          <a:prstGeom prst="rect">
            <a:avLst/>
          </a:prstGeom>
        </p:spPr>
      </p:pic>
      <p:sp>
        <p:nvSpPr>
          <p:cNvPr id="4" name="Content Placeholder 3"/>
          <p:cNvSpPr txBox="1">
            <a:spLocks/>
          </p:cNvSpPr>
          <p:nvPr/>
        </p:nvSpPr>
        <p:spPr>
          <a:xfrm>
            <a:off x="1524000" y="1938536"/>
            <a:ext cx="5436096"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Use </a:t>
            </a:r>
            <a:r>
              <a:rPr lang="en-US" dirty="0" err="1" smtClean="0"/>
              <a:t>NuGet</a:t>
            </a:r>
            <a:r>
              <a:rPr lang="en-US" dirty="0" smtClean="0"/>
              <a:t> to search “</a:t>
            </a:r>
            <a:r>
              <a:rPr lang="en-US" dirty="0" err="1" smtClean="0">
                <a:solidFill>
                  <a:srgbClr val="FF0000"/>
                </a:solidFill>
              </a:rPr>
              <a:t>SignalR</a:t>
            </a:r>
            <a:r>
              <a:rPr lang="en-US" dirty="0" smtClean="0"/>
              <a:t>”</a:t>
            </a:r>
          </a:p>
          <a:p>
            <a:pPr marL="457200" indent="-457200">
              <a:buFont typeface="+mj-lt"/>
              <a:buAutoNum type="arabicPeriod"/>
            </a:pPr>
            <a:r>
              <a:rPr lang="en-US" dirty="0" smtClean="0"/>
              <a:t>Click “Install”</a:t>
            </a:r>
          </a:p>
          <a:p>
            <a:pPr marL="822960" lvl="1" indent="-457200">
              <a:buFont typeface="+mj-lt"/>
              <a:buAutoNum type="arabicPeriod"/>
            </a:pPr>
            <a:endParaRPr lang="en-US" dirty="0"/>
          </a:p>
        </p:txBody>
      </p:sp>
    </p:spTree>
    <p:extLst>
      <p:ext uri="{BB962C8B-B14F-4D97-AF65-F5344CB8AC3E}">
        <p14:creationId xmlns:p14="http://schemas.microsoft.com/office/powerpoint/2010/main" val="3753210092"/>
      </p:ext>
    </p:extLst>
  </p:cSld>
  <p:clrMapOvr>
    <a:masterClrMapping/>
  </p:clrMapOvr>
  <p:transition spd="slow">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t>
            </a:r>
            <a:r>
              <a:rPr lang="en-US" dirty="0">
                <a:solidFill>
                  <a:srgbClr val="FF0000"/>
                </a:solidFill>
              </a:rPr>
              <a:t>Re</a:t>
            </a:r>
            <a:r>
              <a:rPr lang="en-US" dirty="0"/>
              <a:t>presentational </a:t>
            </a:r>
            <a:r>
              <a:rPr lang="en-US" dirty="0">
                <a:solidFill>
                  <a:srgbClr val="FF0000"/>
                </a:solidFill>
              </a:rPr>
              <a:t>S</a:t>
            </a:r>
            <a:r>
              <a:rPr lang="en-US" dirty="0"/>
              <a:t>tate </a:t>
            </a:r>
            <a:r>
              <a:rPr lang="en-US" dirty="0">
                <a:solidFill>
                  <a:srgbClr val="FF0000"/>
                </a:solidFill>
              </a:rPr>
              <a:t>T</a:t>
            </a:r>
            <a:r>
              <a:rPr lang="en-US" dirty="0"/>
              <a:t>ransfer)</a:t>
            </a:r>
          </a:p>
        </p:txBody>
      </p:sp>
    </p:spTree>
    <p:extLst>
      <p:ext uri="{BB962C8B-B14F-4D97-AF65-F5344CB8AC3E}">
        <p14:creationId xmlns:p14="http://schemas.microsoft.com/office/powerpoint/2010/main" val="3182428387"/>
      </p:ext>
    </p:extLst>
  </p:cSld>
  <p:clrMapOvr>
    <a:masterClrMapping/>
  </p:clrMapOvr>
  <p:transition spd="slow">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 Setup</a:t>
            </a:r>
            <a:endParaRPr dirty="0"/>
          </a:p>
        </p:txBody>
      </p:sp>
      <p:sp>
        <p:nvSpPr>
          <p:cNvPr id="4" name="Content Placeholder 3"/>
          <p:cNvSpPr txBox="1">
            <a:spLocks/>
          </p:cNvSpPr>
          <p:nvPr/>
        </p:nvSpPr>
        <p:spPr>
          <a:xfrm>
            <a:off x="1524000" y="1938536"/>
            <a:ext cx="5436096"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Add “</a:t>
            </a:r>
            <a:r>
              <a:rPr lang="en-US" dirty="0" smtClean="0">
                <a:solidFill>
                  <a:srgbClr val="00B0F0"/>
                </a:solidFill>
              </a:rPr>
              <a:t>OWIN Startup class</a:t>
            </a:r>
            <a:r>
              <a:rPr lang="en-US" dirty="0" smtClean="0"/>
              <a:t>” named “</a:t>
            </a:r>
            <a:r>
              <a:rPr lang="en-US" dirty="0" err="1" smtClean="0"/>
              <a:t>Startup.cs</a:t>
            </a:r>
            <a:r>
              <a:rPr lang="en-US" dirty="0" smtClean="0"/>
              <a:t>” under “</a:t>
            </a:r>
            <a:r>
              <a:rPr lang="en-US" dirty="0" err="1" smtClean="0"/>
              <a:t>ProjectCoding</a:t>
            </a:r>
            <a:r>
              <a:rPr lang="en-US" dirty="0" smtClean="0"/>
              <a:t>” </a:t>
            </a:r>
            <a:r>
              <a:rPr lang="en-US" dirty="0" err="1" smtClean="0"/>
              <a:t>webroot</a:t>
            </a:r>
            <a:endParaRPr lang="en-US" dirty="0" smtClean="0"/>
          </a:p>
          <a:p>
            <a:pPr marL="457200" indent="-457200">
              <a:buFont typeface="+mj-lt"/>
              <a:buAutoNum type="arabicPeriod"/>
            </a:pPr>
            <a:r>
              <a:rPr lang="en-US" dirty="0" smtClean="0"/>
              <a:t>Input “</a:t>
            </a:r>
            <a:r>
              <a:rPr lang="en-US" dirty="0" err="1" smtClean="0">
                <a:solidFill>
                  <a:srgbClr val="00B0F0"/>
                </a:solidFill>
              </a:rPr>
              <a:t>app.MapSignalR</a:t>
            </a:r>
            <a:r>
              <a:rPr lang="en-US" dirty="0" smtClean="0">
                <a:solidFill>
                  <a:srgbClr val="00B0F0"/>
                </a:solidFill>
              </a:rPr>
              <a:t>();</a:t>
            </a:r>
            <a:r>
              <a:rPr lang="en-US" dirty="0" smtClean="0"/>
              <a:t>” as show below</a:t>
            </a:r>
          </a:p>
          <a:p>
            <a:pPr marL="822960" lvl="1" indent="-457200">
              <a:buFont typeface="+mj-lt"/>
              <a:buAutoNum type="arabicPeriod"/>
            </a:pPr>
            <a:endParaRPr lang="en-US" dirty="0"/>
          </a:p>
        </p:txBody>
      </p:sp>
      <p:pic>
        <p:nvPicPr>
          <p:cNvPr id="9" name="Picture 8"/>
          <p:cNvPicPr>
            <a:picLocks noChangeAspect="1"/>
          </p:cNvPicPr>
          <p:nvPr/>
        </p:nvPicPr>
        <p:blipFill>
          <a:blip r:embed="rId3"/>
          <a:stretch>
            <a:fillRect/>
          </a:stretch>
        </p:blipFill>
        <p:spPr>
          <a:xfrm>
            <a:off x="1631504" y="3647091"/>
            <a:ext cx="5638800" cy="3009900"/>
          </a:xfrm>
          <a:prstGeom prst="rect">
            <a:avLst/>
          </a:prstGeom>
        </p:spPr>
      </p:pic>
      <p:pic>
        <p:nvPicPr>
          <p:cNvPr id="8" name="Picture 7"/>
          <p:cNvPicPr>
            <a:picLocks noChangeAspect="1"/>
          </p:cNvPicPr>
          <p:nvPr/>
        </p:nvPicPr>
        <p:blipFill>
          <a:blip r:embed="rId4"/>
          <a:stretch>
            <a:fillRect/>
          </a:stretch>
        </p:blipFill>
        <p:spPr>
          <a:xfrm>
            <a:off x="9336360" y="2204864"/>
            <a:ext cx="2288518" cy="3854747"/>
          </a:xfrm>
          <a:prstGeom prst="rect">
            <a:avLst/>
          </a:prstGeom>
        </p:spPr>
      </p:pic>
      <p:pic>
        <p:nvPicPr>
          <p:cNvPr id="6" name="Picture 5"/>
          <p:cNvPicPr>
            <a:picLocks noChangeAspect="1"/>
          </p:cNvPicPr>
          <p:nvPr/>
        </p:nvPicPr>
        <p:blipFill>
          <a:blip r:embed="rId5"/>
          <a:stretch>
            <a:fillRect/>
          </a:stretch>
        </p:blipFill>
        <p:spPr>
          <a:xfrm>
            <a:off x="6744072" y="1450064"/>
            <a:ext cx="2128520" cy="2762547"/>
          </a:xfrm>
          <a:prstGeom prst="rect">
            <a:avLst/>
          </a:prstGeom>
        </p:spPr>
      </p:pic>
      <p:sp>
        <p:nvSpPr>
          <p:cNvPr id="10" name="Rectangle 9"/>
          <p:cNvSpPr/>
          <p:nvPr/>
        </p:nvSpPr>
        <p:spPr>
          <a:xfrm>
            <a:off x="6752421" y="3717032"/>
            <a:ext cx="1287795" cy="288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8939156" y="2708920"/>
            <a:ext cx="391760"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Arrow 11"/>
          <p:cNvSpPr/>
          <p:nvPr/>
        </p:nvSpPr>
        <p:spPr>
          <a:xfrm>
            <a:off x="7680176" y="5013176"/>
            <a:ext cx="1258980" cy="8640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98703" y="3317348"/>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ictur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18050" y="5517232"/>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5560" y="5877272"/>
            <a:ext cx="410422" cy="41042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9498371" y="5576954"/>
            <a:ext cx="1287795" cy="288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03417" y="5991604"/>
            <a:ext cx="1287795" cy="288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81917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a:t>
            </a:r>
            <a:r>
              <a:rPr lang="en-US" dirty="0" err="1" smtClean="0"/>
              <a:t>SignalR</a:t>
            </a:r>
            <a:r>
              <a:rPr lang="en-US" dirty="0" smtClean="0"/>
              <a:t> Chat Application (JQUERY)</a:t>
            </a:r>
            <a:endParaRPr dirty="0"/>
          </a:p>
        </p:txBody>
      </p:sp>
      <p:sp>
        <p:nvSpPr>
          <p:cNvPr id="4" name="Content Placeholder 3"/>
          <p:cNvSpPr txBox="1">
            <a:spLocks/>
          </p:cNvSpPr>
          <p:nvPr/>
        </p:nvSpPr>
        <p:spPr>
          <a:xfrm>
            <a:off x="1523999" y="1938536"/>
            <a:ext cx="9377465"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Create below files to build a simple </a:t>
            </a:r>
            <a:r>
              <a:rPr lang="en-US" dirty="0" err="1" smtClean="0">
                <a:solidFill>
                  <a:srgbClr val="FF0000"/>
                </a:solidFill>
              </a:rPr>
              <a:t>SignalR</a:t>
            </a:r>
            <a:r>
              <a:rPr lang="en-US" dirty="0" smtClean="0">
                <a:solidFill>
                  <a:srgbClr val="FF0000"/>
                </a:solidFill>
              </a:rPr>
              <a:t> </a:t>
            </a:r>
            <a:r>
              <a:rPr lang="en-US" dirty="0" smtClean="0">
                <a:solidFill>
                  <a:srgbClr val="0070C0"/>
                </a:solidFill>
              </a:rPr>
              <a:t>Chat</a:t>
            </a:r>
            <a:r>
              <a:rPr lang="en-US" dirty="0" smtClean="0"/>
              <a:t> application</a:t>
            </a:r>
          </a:p>
          <a:p>
            <a:pPr marL="822960" lvl="1" indent="-457200">
              <a:buFont typeface="+mj-lt"/>
              <a:buAutoNum type="arabicPeriod"/>
            </a:pPr>
            <a:endParaRPr lang="en-US" dirty="0"/>
          </a:p>
        </p:txBody>
      </p:sp>
      <p:pic>
        <p:nvPicPr>
          <p:cNvPr id="5" name="Picture 4"/>
          <p:cNvPicPr>
            <a:picLocks noChangeAspect="1"/>
          </p:cNvPicPr>
          <p:nvPr/>
        </p:nvPicPr>
        <p:blipFill>
          <a:blip r:embed="rId3"/>
          <a:stretch>
            <a:fillRect/>
          </a:stretch>
        </p:blipFill>
        <p:spPr>
          <a:xfrm>
            <a:off x="738244" y="4226022"/>
            <a:ext cx="4090775" cy="2335634"/>
          </a:xfrm>
          <a:prstGeom prst="rect">
            <a:avLst/>
          </a:prstGeom>
        </p:spPr>
      </p:pic>
      <p:pic>
        <p:nvPicPr>
          <p:cNvPr id="6" name="Picture 5"/>
          <p:cNvPicPr>
            <a:picLocks noChangeAspect="1"/>
          </p:cNvPicPr>
          <p:nvPr/>
        </p:nvPicPr>
        <p:blipFill>
          <a:blip r:embed="rId4"/>
          <a:stretch>
            <a:fillRect/>
          </a:stretch>
        </p:blipFill>
        <p:spPr>
          <a:xfrm>
            <a:off x="8005051" y="4202937"/>
            <a:ext cx="3622002" cy="2351950"/>
          </a:xfrm>
          <a:prstGeom prst="rect">
            <a:avLst/>
          </a:prstGeom>
        </p:spPr>
      </p:pic>
      <p:pic>
        <p:nvPicPr>
          <p:cNvPr id="1026" name="Picture 2" descr="http://www.aperfectworld.org/clipart/communications/communicate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15880" y="4797152"/>
            <a:ext cx="2802310" cy="12537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stretch>
            <a:fillRect/>
          </a:stretch>
        </p:blipFill>
        <p:spPr>
          <a:xfrm>
            <a:off x="1703512" y="2566390"/>
            <a:ext cx="5381529" cy="1321296"/>
          </a:xfrm>
          <a:prstGeom prst="rect">
            <a:avLst/>
          </a:prstGeom>
        </p:spPr>
      </p:pic>
    </p:spTree>
    <p:extLst>
      <p:ext uri="{BB962C8B-B14F-4D97-AF65-F5344CB8AC3E}">
        <p14:creationId xmlns:p14="http://schemas.microsoft.com/office/powerpoint/2010/main" val="1852493872"/>
      </p:ext>
    </p:extLst>
  </p:cSld>
  <p:clrMapOvr>
    <a:masterClrMapping/>
  </p:clrMapOvr>
  <p:transition spd="slow">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a:t>
            </a:r>
            <a:r>
              <a:rPr lang="en-US" dirty="0" err="1" smtClean="0"/>
              <a:t>SignalR</a:t>
            </a:r>
            <a:r>
              <a:rPr lang="en-US" dirty="0" smtClean="0"/>
              <a:t> Chat Application (JQUERY) – Server “</a:t>
            </a:r>
            <a:r>
              <a:rPr lang="en-US" dirty="0" err="1" smtClean="0"/>
              <a:t>ChatHub.cs</a:t>
            </a:r>
            <a:r>
              <a:rPr lang="en-US" dirty="0" smtClean="0"/>
              <a:t>”</a:t>
            </a:r>
            <a:endParaRPr dirty="0"/>
          </a:p>
        </p:txBody>
      </p:sp>
      <p:sp>
        <p:nvSpPr>
          <p:cNvPr id="4" name="Content Placeholder 3"/>
          <p:cNvSpPr txBox="1">
            <a:spLocks/>
          </p:cNvSpPr>
          <p:nvPr/>
        </p:nvSpPr>
        <p:spPr>
          <a:xfrm>
            <a:off x="1523999" y="1938536"/>
            <a:ext cx="9377465"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Add new item -&gt; “</a:t>
            </a:r>
            <a:r>
              <a:rPr lang="en-US" dirty="0" err="1" smtClean="0"/>
              <a:t>SignalR</a:t>
            </a:r>
            <a:r>
              <a:rPr lang="en-US" dirty="0" smtClean="0"/>
              <a:t> Hub Class(v2)” -&gt; “</a:t>
            </a:r>
            <a:r>
              <a:rPr lang="en-US" dirty="0" err="1" smtClean="0">
                <a:solidFill>
                  <a:srgbClr val="FF0000"/>
                </a:solidFill>
              </a:rPr>
              <a:t>ChatHub.cs</a:t>
            </a:r>
            <a:r>
              <a:rPr lang="en-US" dirty="0" smtClean="0"/>
              <a:t>”</a:t>
            </a:r>
            <a:endParaRPr lang="en-US" dirty="0"/>
          </a:p>
        </p:txBody>
      </p:sp>
      <p:pic>
        <p:nvPicPr>
          <p:cNvPr id="3" name="Picture 2"/>
          <p:cNvPicPr>
            <a:picLocks noChangeAspect="1"/>
          </p:cNvPicPr>
          <p:nvPr/>
        </p:nvPicPr>
        <p:blipFill>
          <a:blip r:embed="rId3"/>
          <a:stretch>
            <a:fillRect/>
          </a:stretch>
        </p:blipFill>
        <p:spPr>
          <a:xfrm>
            <a:off x="9251049" y="757405"/>
            <a:ext cx="2633491" cy="646586"/>
          </a:xfrm>
          <a:prstGeom prst="rect">
            <a:avLst/>
          </a:prstGeom>
        </p:spPr>
      </p:pic>
      <p:pic>
        <p:nvPicPr>
          <p:cNvPr id="8" name="Picture 7"/>
          <p:cNvPicPr>
            <a:picLocks noChangeAspect="1"/>
          </p:cNvPicPr>
          <p:nvPr/>
        </p:nvPicPr>
        <p:blipFill>
          <a:blip r:embed="rId4"/>
          <a:stretch>
            <a:fillRect/>
          </a:stretch>
        </p:blipFill>
        <p:spPr>
          <a:xfrm>
            <a:off x="9300649" y="2348880"/>
            <a:ext cx="2370412" cy="2806055"/>
          </a:xfrm>
          <a:prstGeom prst="rect">
            <a:avLst/>
          </a:prstGeom>
        </p:spPr>
      </p:pic>
      <p:pic>
        <p:nvPicPr>
          <p:cNvPr id="9" name="Picture 8"/>
          <p:cNvPicPr>
            <a:picLocks noChangeAspect="1"/>
          </p:cNvPicPr>
          <p:nvPr/>
        </p:nvPicPr>
        <p:blipFill>
          <a:blip r:embed="rId5"/>
          <a:stretch>
            <a:fillRect/>
          </a:stretch>
        </p:blipFill>
        <p:spPr>
          <a:xfrm>
            <a:off x="2485659" y="2509400"/>
            <a:ext cx="5888807" cy="3517087"/>
          </a:xfrm>
          <a:prstGeom prst="rect">
            <a:avLst/>
          </a:prstGeom>
        </p:spPr>
      </p:pic>
      <p:pic>
        <p:nvPicPr>
          <p:cNvPr id="11" name="Picture 2"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08883" y="4149080"/>
            <a:ext cx="461032" cy="46103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9427042" y="4534115"/>
            <a:ext cx="1287795" cy="1261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Pictur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24081" y="4315736"/>
            <a:ext cx="436758" cy="43675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568409" y="4534115"/>
            <a:ext cx="4732128" cy="9111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p:cNvSpPr/>
          <p:nvPr/>
        </p:nvSpPr>
        <p:spPr>
          <a:xfrm>
            <a:off x="8407858" y="4392698"/>
            <a:ext cx="640470" cy="8640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ular Callout 15"/>
          <p:cNvSpPr/>
          <p:nvPr/>
        </p:nvSpPr>
        <p:spPr>
          <a:xfrm>
            <a:off x="155455" y="4720747"/>
            <a:ext cx="2208924" cy="1832750"/>
          </a:xfrm>
          <a:prstGeom prst="wedgeRectCallout">
            <a:avLst>
              <a:gd name="adj1" fmla="val 117722"/>
              <a:gd name="adj2" fmla="val -36439"/>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 method which can used to </a:t>
            </a:r>
            <a:r>
              <a:rPr lang="en-US" sz="1600" dirty="0" smtClean="0">
                <a:solidFill>
                  <a:srgbClr val="FF0000"/>
                </a:solidFill>
              </a:rPr>
              <a:t>broadcast </a:t>
            </a:r>
            <a:r>
              <a:rPr lang="en-US" sz="1600" dirty="0" smtClean="0">
                <a:solidFill>
                  <a:schemeClr val="tx1"/>
                </a:solidFill>
              </a:rPr>
              <a:t>a message to all </a:t>
            </a:r>
            <a:r>
              <a:rPr lang="en-US" sz="1600" dirty="0" err="1" smtClean="0">
                <a:solidFill>
                  <a:schemeClr val="tx1"/>
                </a:solidFill>
              </a:rPr>
              <a:t>SingnalR</a:t>
            </a:r>
            <a:r>
              <a:rPr lang="en-US" sz="1600" dirty="0" smtClean="0">
                <a:solidFill>
                  <a:schemeClr val="tx1"/>
                </a:solidFill>
              </a:rPr>
              <a:t> connected Clients</a:t>
            </a:r>
            <a:endParaRPr lang="en-US" sz="1600" dirty="0">
              <a:solidFill>
                <a:srgbClr val="0070C0"/>
              </a:solidFill>
            </a:endParaRPr>
          </a:p>
        </p:txBody>
      </p:sp>
      <p:cxnSp>
        <p:nvCxnSpPr>
          <p:cNvPr id="17" name="Straight Connector 16"/>
          <p:cNvCxnSpPr>
            <a:endCxn id="3" idx="2"/>
          </p:cNvCxnSpPr>
          <p:nvPr/>
        </p:nvCxnSpPr>
        <p:spPr>
          <a:xfrm>
            <a:off x="9300649" y="1403991"/>
            <a:ext cx="126714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58432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stretch>
            <a:fillRect/>
          </a:stretch>
        </p:blipFill>
        <p:spPr>
          <a:xfrm>
            <a:off x="5794970" y="1539230"/>
            <a:ext cx="5467350" cy="5219700"/>
          </a:xfrm>
          <a:prstGeom prst="rect">
            <a:avLst/>
          </a:prstGeom>
        </p:spPr>
      </p:pic>
      <p:sp>
        <p:nvSpPr>
          <p:cNvPr id="2" name="Title 1"/>
          <p:cNvSpPr>
            <a:spLocks noGrp="1"/>
          </p:cNvSpPr>
          <p:nvPr>
            <p:ph type="title"/>
          </p:nvPr>
        </p:nvSpPr>
        <p:spPr/>
        <p:txBody>
          <a:bodyPr/>
          <a:lstStyle/>
          <a:p>
            <a:r>
              <a:rPr lang="en-US" dirty="0" smtClean="0"/>
              <a:t>Simple </a:t>
            </a:r>
            <a:r>
              <a:rPr lang="en-US" dirty="0" err="1" smtClean="0"/>
              <a:t>SignalR</a:t>
            </a:r>
            <a:r>
              <a:rPr lang="en-US" dirty="0" smtClean="0"/>
              <a:t> Chat Application (JQUERY) – Client Html</a:t>
            </a:r>
            <a:endParaRPr dirty="0"/>
          </a:p>
        </p:txBody>
      </p:sp>
      <p:pic>
        <p:nvPicPr>
          <p:cNvPr id="3" name="Picture 2"/>
          <p:cNvPicPr>
            <a:picLocks noChangeAspect="1"/>
          </p:cNvPicPr>
          <p:nvPr/>
        </p:nvPicPr>
        <p:blipFill>
          <a:blip r:embed="rId4"/>
          <a:stretch>
            <a:fillRect/>
          </a:stretch>
        </p:blipFill>
        <p:spPr>
          <a:xfrm>
            <a:off x="9251049" y="757405"/>
            <a:ext cx="2633491" cy="646586"/>
          </a:xfrm>
          <a:prstGeom prst="rect">
            <a:avLst/>
          </a:prstGeom>
        </p:spPr>
      </p:pic>
      <p:sp>
        <p:nvSpPr>
          <p:cNvPr id="12" name="Rectangle 11"/>
          <p:cNvSpPr/>
          <p:nvPr/>
        </p:nvSpPr>
        <p:spPr>
          <a:xfrm>
            <a:off x="5794970" y="1988840"/>
            <a:ext cx="3757414" cy="36003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9427042" y="1052736"/>
            <a:ext cx="242959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5"/>
          <a:stretch>
            <a:fillRect/>
          </a:stretch>
        </p:blipFill>
        <p:spPr>
          <a:xfrm>
            <a:off x="1199456" y="1609832"/>
            <a:ext cx="3895725" cy="971550"/>
          </a:xfrm>
          <a:prstGeom prst="rect">
            <a:avLst/>
          </a:prstGeom>
        </p:spPr>
      </p:pic>
      <p:pic>
        <p:nvPicPr>
          <p:cNvPr id="23" name="Picture 22"/>
          <p:cNvPicPr>
            <a:picLocks noChangeAspect="1"/>
          </p:cNvPicPr>
          <p:nvPr/>
        </p:nvPicPr>
        <p:blipFill>
          <a:blip r:embed="rId6"/>
          <a:stretch>
            <a:fillRect/>
          </a:stretch>
        </p:blipFill>
        <p:spPr>
          <a:xfrm>
            <a:off x="1524000" y="2902498"/>
            <a:ext cx="2833907" cy="1618023"/>
          </a:xfrm>
          <a:prstGeom prst="rect">
            <a:avLst/>
          </a:prstGeom>
        </p:spPr>
      </p:pic>
      <p:sp>
        <p:nvSpPr>
          <p:cNvPr id="24" name="Down Arrow 23"/>
          <p:cNvSpPr/>
          <p:nvPr/>
        </p:nvSpPr>
        <p:spPr>
          <a:xfrm>
            <a:off x="2639616" y="2420888"/>
            <a:ext cx="755106" cy="4795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6458878" y="3068960"/>
            <a:ext cx="2069767" cy="50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384032" y="3226443"/>
            <a:ext cx="4104456" cy="12106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888088" y="5530699"/>
            <a:ext cx="4248472" cy="5061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7"/>
          <a:stretch>
            <a:fillRect/>
          </a:stretch>
        </p:blipFill>
        <p:spPr>
          <a:xfrm>
            <a:off x="1334475" y="4585261"/>
            <a:ext cx="3625686" cy="2165439"/>
          </a:xfrm>
          <a:prstGeom prst="rect">
            <a:avLst/>
          </a:prstGeom>
        </p:spPr>
      </p:pic>
      <p:cxnSp>
        <p:nvCxnSpPr>
          <p:cNvPr id="34" name="Straight Arrow Connector 33"/>
          <p:cNvCxnSpPr/>
          <p:nvPr/>
        </p:nvCxnSpPr>
        <p:spPr>
          <a:xfrm flipH="1">
            <a:off x="3017169" y="3068960"/>
            <a:ext cx="3366864" cy="2430514"/>
          </a:xfrm>
          <a:prstGeom prst="straightConnector1">
            <a:avLst/>
          </a:prstGeom>
          <a:ln w="28575">
            <a:prstDash val="dash"/>
            <a:tailEnd type="triangle"/>
          </a:ln>
        </p:spPr>
        <p:style>
          <a:lnRef idx="1">
            <a:schemeClr val="accent4"/>
          </a:lnRef>
          <a:fillRef idx="0">
            <a:schemeClr val="accent4"/>
          </a:fillRef>
          <a:effectRef idx="0">
            <a:schemeClr val="accent4"/>
          </a:effectRef>
          <a:fontRef idx="minor">
            <a:schemeClr val="tx1"/>
          </a:fontRef>
        </p:style>
      </p:cxnSp>
      <p:sp>
        <p:nvSpPr>
          <p:cNvPr id="35" name="Rectangle 34"/>
          <p:cNvSpPr/>
          <p:nvPr/>
        </p:nvSpPr>
        <p:spPr>
          <a:xfrm>
            <a:off x="7968208" y="2900454"/>
            <a:ext cx="560437" cy="168506"/>
          </a:xfrm>
          <a:prstGeom prst="rect">
            <a:avLst/>
          </a:prstGeom>
          <a:noFill/>
          <a:ln w="1905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432463" y="5499474"/>
            <a:ext cx="560437" cy="168506"/>
          </a:xfrm>
          <a:prstGeom prst="rect">
            <a:avLst/>
          </a:prstGeom>
          <a:noFill/>
          <a:ln w="1905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207568" y="6036822"/>
            <a:ext cx="2376264" cy="272498"/>
          </a:xfrm>
          <a:prstGeom prst="rect">
            <a:avLst/>
          </a:prstGeom>
          <a:noFill/>
          <a:ln w="28575">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2" name="Straight Arrow Connector 41"/>
          <p:cNvCxnSpPr/>
          <p:nvPr/>
        </p:nvCxnSpPr>
        <p:spPr>
          <a:xfrm flipV="1">
            <a:off x="4583832" y="3356992"/>
            <a:ext cx="1800200" cy="2679830"/>
          </a:xfrm>
          <a:prstGeom prst="straightConnector1">
            <a:avLst/>
          </a:prstGeom>
          <a:ln w="28575">
            <a:prstDash val="sysDash"/>
            <a:tailEnd type="triangle"/>
          </a:ln>
        </p:spPr>
        <p:style>
          <a:lnRef idx="1">
            <a:schemeClr val="accent6"/>
          </a:lnRef>
          <a:fillRef idx="0">
            <a:schemeClr val="accent6"/>
          </a:fillRef>
          <a:effectRef idx="0">
            <a:schemeClr val="accent6"/>
          </a:effectRef>
          <a:fontRef idx="minor">
            <a:schemeClr val="tx1"/>
          </a:fontRef>
        </p:style>
      </p:cxnSp>
      <p:sp>
        <p:nvSpPr>
          <p:cNvPr id="43" name="Rectangle 42"/>
          <p:cNvSpPr/>
          <p:nvPr/>
        </p:nvSpPr>
        <p:spPr>
          <a:xfrm>
            <a:off x="6888088" y="5667979"/>
            <a:ext cx="2343043" cy="137285"/>
          </a:xfrm>
          <a:prstGeom prst="rect">
            <a:avLst/>
          </a:prstGeom>
          <a:noFill/>
          <a:ln w="1905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p:nvPr/>
        </p:nvCxnSpPr>
        <p:spPr>
          <a:xfrm flipH="1">
            <a:off x="4357907" y="5748790"/>
            <a:ext cx="2530180" cy="139883"/>
          </a:xfrm>
          <a:prstGeom prst="straightConnector1">
            <a:avLst/>
          </a:prstGeom>
          <a:ln w="28575">
            <a:prstDash val="dash"/>
            <a:tailEnd type="triangle"/>
          </a:ln>
        </p:spPr>
        <p:style>
          <a:lnRef idx="1">
            <a:schemeClr val="accent4"/>
          </a:lnRef>
          <a:fillRef idx="0">
            <a:schemeClr val="accent4"/>
          </a:fillRef>
          <a:effectRef idx="0">
            <a:schemeClr val="accent4"/>
          </a:effectRef>
          <a:fontRef idx="minor">
            <a:schemeClr val="tx1"/>
          </a:fontRef>
        </p:style>
      </p:cxnSp>
      <p:sp>
        <p:nvSpPr>
          <p:cNvPr id="47" name="Rectangle 46"/>
          <p:cNvSpPr/>
          <p:nvPr/>
        </p:nvSpPr>
        <p:spPr>
          <a:xfrm>
            <a:off x="1991545" y="5780774"/>
            <a:ext cx="2366362" cy="188710"/>
          </a:xfrm>
          <a:prstGeom prst="rect">
            <a:avLst/>
          </a:prstGeom>
          <a:noFill/>
          <a:ln w="1905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8495951"/>
      </p:ext>
    </p:extLst>
  </p:cSld>
  <p:clrMapOvr>
    <a:masterClrMapping/>
  </p:clrMapOvr>
  <p:transition spd="slow">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a:t>
            </a:r>
            <a:r>
              <a:rPr lang="en-US" dirty="0" err="1"/>
              <a:t>SignalR</a:t>
            </a:r>
            <a:r>
              <a:rPr lang="en-US" dirty="0"/>
              <a:t> Chat Application (JQUERY</a:t>
            </a:r>
            <a:r>
              <a:rPr lang="en-US" dirty="0" smtClean="0"/>
              <a:t>)</a:t>
            </a:r>
            <a:endParaRPr dirty="0"/>
          </a:p>
        </p:txBody>
      </p:sp>
      <p:sp>
        <p:nvSpPr>
          <p:cNvPr id="10" name="Content Placeholder 3"/>
          <p:cNvSpPr txBox="1">
            <a:spLocks/>
          </p:cNvSpPr>
          <p:nvPr/>
        </p:nvSpPr>
        <p:spPr>
          <a:xfrm>
            <a:off x="1524000" y="2060849"/>
            <a:ext cx="8892480"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a:t>Select </a:t>
            </a:r>
            <a:r>
              <a:rPr lang="en-US" dirty="0" smtClean="0"/>
              <a:t>“</a:t>
            </a:r>
            <a:r>
              <a:rPr lang="en-US" dirty="0" smtClean="0">
                <a:solidFill>
                  <a:srgbClr val="FF0000"/>
                </a:solidFill>
              </a:rPr>
              <a:t>07_SignalRChat/01_SimpleChat_Jquery.html</a:t>
            </a:r>
            <a:r>
              <a:rPr lang="en-US" dirty="0" smtClean="0"/>
              <a:t>” and Hit “</a:t>
            </a:r>
            <a:r>
              <a:rPr lang="en-US" dirty="0" smtClean="0">
                <a:solidFill>
                  <a:srgbClr val="0070C0"/>
                </a:solidFill>
              </a:rPr>
              <a:t>F5</a:t>
            </a:r>
            <a:r>
              <a:rPr lang="en-US" dirty="0" smtClean="0"/>
              <a:t>” to run</a:t>
            </a:r>
          </a:p>
          <a:p>
            <a:pPr marL="457200" indent="-457200">
              <a:buFont typeface="+mj-lt"/>
              <a:buAutoNum type="arabicPeriod"/>
            </a:pPr>
            <a:r>
              <a:rPr lang="en-US" dirty="0" smtClean="0"/>
              <a:t>Open Multi-</a:t>
            </a:r>
            <a:r>
              <a:rPr lang="en-US" dirty="0" err="1" smtClean="0"/>
              <a:t>Browers</a:t>
            </a:r>
            <a:r>
              <a:rPr lang="en-US" dirty="0" smtClean="0"/>
              <a:t> to </a:t>
            </a:r>
            <a:r>
              <a:rPr lang="en-US" dirty="0" smtClean="0">
                <a:solidFill>
                  <a:srgbClr val="00B0F0"/>
                </a:solidFill>
              </a:rPr>
              <a:t>chat</a:t>
            </a:r>
            <a:r>
              <a:rPr lang="en-US" dirty="0" smtClean="0"/>
              <a:t> with each other</a:t>
            </a:r>
            <a:endParaRPr lang="en-US" dirty="0"/>
          </a:p>
        </p:txBody>
      </p:sp>
      <p:sp>
        <p:nvSpPr>
          <p:cNvPr id="11"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a:t>
            </a:r>
            <a:endParaRPr lang="en-US" dirty="0">
              <a:solidFill>
                <a:schemeClr val="tx1"/>
              </a:solidFill>
            </a:endParaRPr>
          </a:p>
        </p:txBody>
      </p:sp>
      <p:pic>
        <p:nvPicPr>
          <p:cNvPr id="8" name="Picture 7"/>
          <p:cNvPicPr>
            <a:picLocks noChangeAspect="1"/>
          </p:cNvPicPr>
          <p:nvPr/>
        </p:nvPicPr>
        <p:blipFill>
          <a:blip r:embed="rId3"/>
          <a:stretch>
            <a:fillRect/>
          </a:stretch>
        </p:blipFill>
        <p:spPr>
          <a:xfrm>
            <a:off x="738244" y="4226022"/>
            <a:ext cx="4090775" cy="2335634"/>
          </a:xfrm>
          <a:prstGeom prst="rect">
            <a:avLst/>
          </a:prstGeom>
        </p:spPr>
      </p:pic>
      <p:pic>
        <p:nvPicPr>
          <p:cNvPr id="9" name="Picture 8"/>
          <p:cNvPicPr>
            <a:picLocks noChangeAspect="1"/>
          </p:cNvPicPr>
          <p:nvPr/>
        </p:nvPicPr>
        <p:blipFill>
          <a:blip r:embed="rId4"/>
          <a:stretch>
            <a:fillRect/>
          </a:stretch>
        </p:blipFill>
        <p:spPr>
          <a:xfrm>
            <a:off x="8005051" y="4202937"/>
            <a:ext cx="3622002" cy="2351950"/>
          </a:xfrm>
          <a:prstGeom prst="rect">
            <a:avLst/>
          </a:prstGeom>
        </p:spPr>
      </p:pic>
      <p:pic>
        <p:nvPicPr>
          <p:cNvPr id="12" name="Picture 2" descr="http://www.aperfectworld.org/clipart/communications/communicate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15880" y="4797152"/>
            <a:ext cx="2802310" cy="1253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05945"/>
      </p:ext>
    </p:extLst>
  </p:cSld>
  <p:clrMapOvr>
    <a:masterClrMapping/>
  </p:clrMapOvr>
  <p:transition spd="slow">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a:t>
            </a:r>
            <a:r>
              <a:rPr lang="en-US" dirty="0" err="1" smtClean="0"/>
              <a:t>SignalR</a:t>
            </a:r>
            <a:r>
              <a:rPr lang="en-US" dirty="0" smtClean="0"/>
              <a:t> Chat Application (</a:t>
            </a:r>
            <a:r>
              <a:rPr lang="en-US" dirty="0" err="1" smtClean="0"/>
              <a:t>AngularJs</a:t>
            </a:r>
            <a:r>
              <a:rPr lang="en-US" dirty="0" smtClean="0"/>
              <a:t>)</a:t>
            </a:r>
            <a:endParaRPr dirty="0"/>
          </a:p>
        </p:txBody>
      </p:sp>
      <p:sp>
        <p:nvSpPr>
          <p:cNvPr id="4" name="Content Placeholder 3"/>
          <p:cNvSpPr txBox="1">
            <a:spLocks/>
          </p:cNvSpPr>
          <p:nvPr/>
        </p:nvSpPr>
        <p:spPr>
          <a:xfrm>
            <a:off x="1523999" y="1938536"/>
            <a:ext cx="9377465"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Create below files to build a simple </a:t>
            </a:r>
            <a:r>
              <a:rPr lang="en-US" dirty="0" err="1" smtClean="0">
                <a:solidFill>
                  <a:srgbClr val="FF0000"/>
                </a:solidFill>
              </a:rPr>
              <a:t>SignalR</a:t>
            </a:r>
            <a:r>
              <a:rPr lang="en-US" dirty="0" smtClean="0">
                <a:solidFill>
                  <a:srgbClr val="FF0000"/>
                </a:solidFill>
              </a:rPr>
              <a:t> </a:t>
            </a:r>
            <a:r>
              <a:rPr lang="en-US" dirty="0" smtClean="0">
                <a:solidFill>
                  <a:srgbClr val="0070C0"/>
                </a:solidFill>
              </a:rPr>
              <a:t>Chat</a:t>
            </a:r>
            <a:r>
              <a:rPr lang="en-US" dirty="0" smtClean="0"/>
              <a:t> application using </a:t>
            </a:r>
            <a:r>
              <a:rPr lang="en-US" dirty="0" err="1" smtClean="0"/>
              <a:t>AngularJS</a:t>
            </a:r>
            <a:endParaRPr lang="en-US" dirty="0" smtClean="0"/>
          </a:p>
          <a:p>
            <a:pPr marL="822960" lvl="1" indent="-457200">
              <a:buFont typeface="+mj-lt"/>
              <a:buAutoNum type="arabicPeriod"/>
            </a:pPr>
            <a:endParaRPr lang="en-US" dirty="0"/>
          </a:p>
        </p:txBody>
      </p:sp>
      <p:pic>
        <p:nvPicPr>
          <p:cNvPr id="1026" name="Picture 2" descr="http://www.aperfectworld.org/clipart/communications/communicate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8588" y="4797152"/>
            <a:ext cx="2802310" cy="12537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1757740" y="4077072"/>
            <a:ext cx="1822035" cy="2650232"/>
          </a:xfrm>
          <a:prstGeom prst="rect">
            <a:avLst/>
          </a:prstGeom>
        </p:spPr>
      </p:pic>
      <p:pic>
        <p:nvPicPr>
          <p:cNvPr id="8" name="Picture 7"/>
          <p:cNvPicPr>
            <a:picLocks noChangeAspect="1"/>
          </p:cNvPicPr>
          <p:nvPr/>
        </p:nvPicPr>
        <p:blipFill>
          <a:blip r:embed="rId5"/>
          <a:stretch>
            <a:fillRect/>
          </a:stretch>
        </p:blipFill>
        <p:spPr>
          <a:xfrm>
            <a:off x="6660916" y="4077072"/>
            <a:ext cx="1811348" cy="2650232"/>
          </a:xfrm>
          <a:prstGeom prst="rect">
            <a:avLst/>
          </a:prstGeom>
        </p:spPr>
      </p:pic>
      <p:pic>
        <p:nvPicPr>
          <p:cNvPr id="9" name="Picture 8"/>
          <p:cNvPicPr>
            <a:picLocks noChangeAspect="1"/>
          </p:cNvPicPr>
          <p:nvPr/>
        </p:nvPicPr>
        <p:blipFill>
          <a:blip r:embed="rId6"/>
          <a:stretch>
            <a:fillRect/>
          </a:stretch>
        </p:blipFill>
        <p:spPr>
          <a:xfrm>
            <a:off x="1670012" y="2281411"/>
            <a:ext cx="4365682" cy="1665709"/>
          </a:xfrm>
          <a:prstGeom prst="rect">
            <a:avLst/>
          </a:prstGeom>
        </p:spPr>
      </p:pic>
    </p:spTree>
    <p:extLst>
      <p:ext uri="{BB962C8B-B14F-4D97-AF65-F5344CB8AC3E}">
        <p14:creationId xmlns:p14="http://schemas.microsoft.com/office/powerpoint/2010/main" val="1036067044"/>
      </p:ext>
    </p:extLst>
  </p:cSld>
  <p:clrMapOvr>
    <a:masterClrMapping/>
  </p:clrMapOvr>
  <p:transition spd="slow">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368502" y="2276690"/>
            <a:ext cx="5162550" cy="4514850"/>
          </a:xfrm>
          <a:prstGeom prst="rect">
            <a:avLst/>
          </a:prstGeom>
        </p:spPr>
      </p:pic>
      <p:sp>
        <p:nvSpPr>
          <p:cNvPr id="2" name="Title 1"/>
          <p:cNvSpPr>
            <a:spLocks noGrp="1"/>
          </p:cNvSpPr>
          <p:nvPr>
            <p:ph type="title"/>
          </p:nvPr>
        </p:nvSpPr>
        <p:spPr/>
        <p:txBody>
          <a:bodyPr/>
          <a:lstStyle/>
          <a:p>
            <a:r>
              <a:rPr lang="en-US" dirty="0" smtClean="0"/>
              <a:t>Create </a:t>
            </a:r>
            <a:r>
              <a:rPr lang="en-US" dirty="0" err="1" smtClean="0"/>
              <a:t>SignalR</a:t>
            </a:r>
            <a:r>
              <a:rPr lang="en-US" dirty="0" smtClean="0"/>
              <a:t> Hub class</a:t>
            </a:r>
            <a:endParaRPr dirty="0"/>
          </a:p>
        </p:txBody>
      </p:sp>
      <p:sp>
        <p:nvSpPr>
          <p:cNvPr id="4" name="Content Placeholder 3"/>
          <p:cNvSpPr txBox="1">
            <a:spLocks/>
          </p:cNvSpPr>
          <p:nvPr/>
        </p:nvSpPr>
        <p:spPr>
          <a:xfrm>
            <a:off x="1523999" y="1938536"/>
            <a:ext cx="9377465"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Add new item -&gt; “</a:t>
            </a:r>
            <a:r>
              <a:rPr lang="en-US" dirty="0" err="1" smtClean="0"/>
              <a:t>SignalR</a:t>
            </a:r>
            <a:r>
              <a:rPr lang="en-US" dirty="0" smtClean="0"/>
              <a:t> Hub Class(v2)” -&gt; “</a:t>
            </a:r>
            <a:r>
              <a:rPr lang="en-US" dirty="0" smtClean="0">
                <a:solidFill>
                  <a:srgbClr val="FF0000"/>
                </a:solidFill>
              </a:rPr>
              <a:t>ChatHub2.cs</a:t>
            </a:r>
            <a:r>
              <a:rPr lang="en-US" dirty="0" smtClean="0"/>
              <a:t>”</a:t>
            </a:r>
            <a:endParaRPr lang="en-US" dirty="0"/>
          </a:p>
        </p:txBody>
      </p:sp>
      <p:pic>
        <p:nvPicPr>
          <p:cNvPr id="8" name="Picture 7"/>
          <p:cNvPicPr>
            <a:picLocks noChangeAspect="1"/>
          </p:cNvPicPr>
          <p:nvPr/>
        </p:nvPicPr>
        <p:blipFill>
          <a:blip r:embed="rId4"/>
          <a:stretch>
            <a:fillRect/>
          </a:stretch>
        </p:blipFill>
        <p:spPr>
          <a:xfrm>
            <a:off x="9300649" y="2348880"/>
            <a:ext cx="2370412" cy="2806055"/>
          </a:xfrm>
          <a:prstGeom prst="rect">
            <a:avLst/>
          </a:prstGeom>
        </p:spPr>
      </p:pic>
      <p:pic>
        <p:nvPicPr>
          <p:cNvPr id="11" name="Picture 2"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08883" y="4149080"/>
            <a:ext cx="461032" cy="46103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9427042" y="4534115"/>
            <a:ext cx="1287795" cy="1261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13159" y="3908320"/>
            <a:ext cx="436758" cy="43675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4230435" y="3908320"/>
            <a:ext cx="3962531" cy="9111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p:cNvSpPr/>
          <p:nvPr/>
        </p:nvSpPr>
        <p:spPr>
          <a:xfrm>
            <a:off x="8407858" y="4392698"/>
            <a:ext cx="640470" cy="8640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ular Callout 15"/>
          <p:cNvSpPr/>
          <p:nvPr/>
        </p:nvSpPr>
        <p:spPr>
          <a:xfrm>
            <a:off x="469533" y="2348880"/>
            <a:ext cx="2208924" cy="1832750"/>
          </a:xfrm>
          <a:prstGeom prst="wedgeRectCallout">
            <a:avLst>
              <a:gd name="adj1" fmla="val 116504"/>
              <a:gd name="adj2" fmla="val 3399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 method which can used to </a:t>
            </a:r>
            <a:r>
              <a:rPr lang="en-US" sz="1600" dirty="0" smtClean="0">
                <a:solidFill>
                  <a:srgbClr val="FF0000"/>
                </a:solidFill>
              </a:rPr>
              <a:t>broadcast </a:t>
            </a:r>
            <a:r>
              <a:rPr lang="en-US" sz="1600" dirty="0" smtClean="0">
                <a:solidFill>
                  <a:schemeClr val="tx1"/>
                </a:solidFill>
              </a:rPr>
              <a:t>a message to all </a:t>
            </a:r>
            <a:r>
              <a:rPr lang="en-US" sz="1600" dirty="0" err="1" smtClean="0">
                <a:solidFill>
                  <a:schemeClr val="tx1"/>
                </a:solidFill>
              </a:rPr>
              <a:t>SingnalR</a:t>
            </a:r>
            <a:r>
              <a:rPr lang="en-US" sz="1600" dirty="0" smtClean="0">
                <a:solidFill>
                  <a:schemeClr val="tx1"/>
                </a:solidFill>
              </a:rPr>
              <a:t> connected Clients </a:t>
            </a:r>
            <a:r>
              <a:rPr lang="en-US" sz="1600" dirty="0" smtClean="0">
                <a:solidFill>
                  <a:srgbClr val="FF0000"/>
                </a:solidFill>
              </a:rPr>
              <a:t>except</a:t>
            </a:r>
            <a:r>
              <a:rPr lang="en-US" sz="1600" dirty="0" smtClean="0">
                <a:solidFill>
                  <a:schemeClr val="tx1"/>
                </a:solidFill>
              </a:rPr>
              <a:t> message issuer</a:t>
            </a:r>
            <a:endParaRPr lang="en-US" sz="1600" dirty="0">
              <a:solidFill>
                <a:srgbClr val="0070C0"/>
              </a:solidFill>
            </a:endParaRPr>
          </a:p>
        </p:txBody>
      </p:sp>
      <p:pic>
        <p:nvPicPr>
          <p:cNvPr id="18" name="Picture 17"/>
          <p:cNvPicPr>
            <a:picLocks noChangeAspect="1"/>
          </p:cNvPicPr>
          <p:nvPr/>
        </p:nvPicPr>
        <p:blipFill>
          <a:blip r:embed="rId7"/>
          <a:stretch>
            <a:fillRect/>
          </a:stretch>
        </p:blipFill>
        <p:spPr>
          <a:xfrm>
            <a:off x="9470227" y="912341"/>
            <a:ext cx="2395545" cy="914011"/>
          </a:xfrm>
          <a:prstGeom prst="rect">
            <a:avLst/>
          </a:prstGeom>
        </p:spPr>
      </p:pic>
      <p:cxnSp>
        <p:nvCxnSpPr>
          <p:cNvPr id="19" name="Straight Connector 18"/>
          <p:cNvCxnSpPr/>
          <p:nvPr/>
        </p:nvCxnSpPr>
        <p:spPr>
          <a:xfrm>
            <a:off x="9552384" y="1844824"/>
            <a:ext cx="109044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Rectangular Callout 20"/>
          <p:cNvSpPr/>
          <p:nvPr/>
        </p:nvSpPr>
        <p:spPr>
          <a:xfrm>
            <a:off x="469533" y="4673313"/>
            <a:ext cx="2208924" cy="1131951"/>
          </a:xfrm>
          <a:prstGeom prst="wedgeRectCallout">
            <a:avLst>
              <a:gd name="adj1" fmla="val 108793"/>
              <a:gd name="adj2" fmla="val 7864"/>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 simple POCO class as communication message object</a:t>
            </a:r>
            <a:endParaRPr lang="en-US" sz="1600" dirty="0">
              <a:solidFill>
                <a:srgbClr val="0070C0"/>
              </a:solidFill>
            </a:endParaRPr>
          </a:p>
        </p:txBody>
      </p:sp>
    </p:spTree>
    <p:extLst>
      <p:ext uri="{BB962C8B-B14F-4D97-AF65-F5344CB8AC3E}">
        <p14:creationId xmlns:p14="http://schemas.microsoft.com/office/powerpoint/2010/main" val="315282993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smtClean="0"/>
              <a:t>AngularJs</a:t>
            </a:r>
            <a:r>
              <a:rPr lang="en-US" dirty="0" smtClean="0"/>
              <a:t> Module wrapped </a:t>
            </a:r>
            <a:r>
              <a:rPr lang="en-US" dirty="0" err="1" smtClean="0"/>
              <a:t>SignalR</a:t>
            </a:r>
            <a:endParaRPr dirty="0"/>
          </a:p>
        </p:txBody>
      </p:sp>
      <p:sp>
        <p:nvSpPr>
          <p:cNvPr id="14" name="Content Placeholder 13"/>
          <p:cNvSpPr>
            <a:spLocks noGrp="1"/>
          </p:cNvSpPr>
          <p:nvPr>
            <p:ph idx="1"/>
          </p:nvPr>
        </p:nvSpPr>
        <p:spPr>
          <a:xfrm>
            <a:off x="1524000" y="1602316"/>
            <a:ext cx="8100392" cy="448072"/>
          </a:xfrm>
        </p:spPr>
        <p:txBody>
          <a:bodyPr>
            <a:noAutofit/>
          </a:bodyPr>
          <a:lstStyle/>
          <a:p>
            <a:r>
              <a:rPr lang="en-US" sz="2800" dirty="0"/>
              <a:t>https://github.com/JustMaier/angular-signalr-hub</a:t>
            </a:r>
            <a:endParaRPr sz="2800" dirty="0"/>
          </a:p>
        </p:txBody>
      </p:sp>
      <p:pic>
        <p:nvPicPr>
          <p:cNvPr id="1026" name="Picture 2" descr="https://camo.githubusercontent.com/a46e11f1754269d31b848b450856d081a1b02461/68747470733a2f2f662e636c6f75642e6769746875622e636f6d2f6173736574732f32383831382f313633323038372f38353063613031612d353737322d313165332d386565652d323061313163613635333466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7116" y="2348880"/>
            <a:ext cx="922859" cy="9228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855640" y="2348880"/>
            <a:ext cx="5329982" cy="4190989"/>
          </a:xfrm>
          <a:prstGeom prst="rect">
            <a:avLst/>
          </a:prstGeom>
        </p:spPr>
      </p:pic>
      <p:pic>
        <p:nvPicPr>
          <p:cNvPr id="9" name="Picture 8"/>
          <p:cNvPicPr>
            <a:picLocks noChangeAspect="1"/>
          </p:cNvPicPr>
          <p:nvPr/>
        </p:nvPicPr>
        <p:blipFill>
          <a:blip r:embed="rId5"/>
          <a:stretch>
            <a:fillRect/>
          </a:stretch>
        </p:blipFill>
        <p:spPr>
          <a:xfrm>
            <a:off x="9470227" y="912341"/>
            <a:ext cx="2395545" cy="914011"/>
          </a:xfrm>
          <a:prstGeom prst="rect">
            <a:avLst/>
          </a:prstGeom>
        </p:spPr>
      </p:pic>
      <p:cxnSp>
        <p:nvCxnSpPr>
          <p:cNvPr id="10" name="Straight Connector 9"/>
          <p:cNvCxnSpPr/>
          <p:nvPr/>
        </p:nvCxnSpPr>
        <p:spPr>
          <a:xfrm>
            <a:off x="9470227" y="1484784"/>
            <a:ext cx="15943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755634"/>
      </p:ext>
    </p:extLst>
  </p:cSld>
  <p:clrMapOvr>
    <a:masterClrMapping/>
  </p:clrMapOvr>
  <p:transition spd="slow">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Find Good Bootstrap UI Style </a:t>
            </a:r>
            <a:br>
              <a:rPr lang="en-US" dirty="0" smtClean="0"/>
            </a:br>
            <a:r>
              <a:rPr lang="en-US" dirty="0" smtClean="0"/>
              <a:t>Template</a:t>
            </a:r>
            <a:endParaRPr dirty="0"/>
          </a:p>
        </p:txBody>
      </p:sp>
      <p:sp>
        <p:nvSpPr>
          <p:cNvPr id="14" name="Content Placeholder 13"/>
          <p:cNvSpPr>
            <a:spLocks noGrp="1"/>
          </p:cNvSpPr>
          <p:nvPr>
            <p:ph idx="1"/>
          </p:nvPr>
        </p:nvSpPr>
        <p:spPr>
          <a:xfrm>
            <a:off x="1524000" y="1602316"/>
            <a:ext cx="8100392" cy="448072"/>
          </a:xfrm>
        </p:spPr>
        <p:txBody>
          <a:bodyPr>
            <a:noAutofit/>
          </a:bodyPr>
          <a:lstStyle/>
          <a:p>
            <a:r>
              <a:rPr lang="en-US" sz="2800" dirty="0"/>
              <a:t>http://</a:t>
            </a:r>
            <a:r>
              <a:rPr lang="en-US" sz="2800" dirty="0" smtClean="0"/>
              <a:t>bootsnipp.com</a:t>
            </a:r>
            <a:endParaRPr sz="2800" dirty="0"/>
          </a:p>
        </p:txBody>
      </p:sp>
      <p:pic>
        <p:nvPicPr>
          <p:cNvPr id="2" name="Picture 1"/>
          <p:cNvPicPr>
            <a:picLocks noChangeAspect="1"/>
          </p:cNvPicPr>
          <p:nvPr/>
        </p:nvPicPr>
        <p:blipFill>
          <a:blip r:embed="rId3"/>
          <a:stretch>
            <a:fillRect/>
          </a:stretch>
        </p:blipFill>
        <p:spPr>
          <a:xfrm>
            <a:off x="2783632" y="2276872"/>
            <a:ext cx="5256584" cy="4265892"/>
          </a:xfrm>
          <a:prstGeom prst="rect">
            <a:avLst/>
          </a:prstGeom>
        </p:spPr>
      </p:pic>
      <p:sp>
        <p:nvSpPr>
          <p:cNvPr id="7" name="Rectangle 6"/>
          <p:cNvSpPr/>
          <p:nvPr/>
        </p:nvSpPr>
        <p:spPr>
          <a:xfrm>
            <a:off x="3533217" y="3068961"/>
            <a:ext cx="906599" cy="288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9470227" y="912341"/>
            <a:ext cx="2395545" cy="914011"/>
          </a:xfrm>
          <a:prstGeom prst="rect">
            <a:avLst/>
          </a:prstGeom>
        </p:spPr>
      </p:pic>
      <p:cxnSp>
        <p:nvCxnSpPr>
          <p:cNvPr id="9" name="Straight Connector 8"/>
          <p:cNvCxnSpPr/>
          <p:nvPr/>
        </p:nvCxnSpPr>
        <p:spPr>
          <a:xfrm>
            <a:off x="9470227" y="1196752"/>
            <a:ext cx="239554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070366"/>
      </p:ext>
    </p:extLst>
  </p:cSld>
  <p:clrMapOvr>
    <a:masterClrMapping/>
  </p:clrMapOvr>
  <p:transition spd="slow">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94912" y="1903067"/>
            <a:ext cx="6470860" cy="4893219"/>
          </a:xfrm>
          <a:prstGeom prst="rect">
            <a:avLst/>
          </a:prstGeom>
        </p:spPr>
      </p:pic>
      <p:sp>
        <p:nvSpPr>
          <p:cNvPr id="2" name="Title 1"/>
          <p:cNvSpPr>
            <a:spLocks noGrp="1"/>
          </p:cNvSpPr>
          <p:nvPr>
            <p:ph type="title"/>
          </p:nvPr>
        </p:nvSpPr>
        <p:spPr/>
        <p:txBody>
          <a:bodyPr/>
          <a:lstStyle/>
          <a:p>
            <a:r>
              <a:rPr lang="en-US" dirty="0" smtClean="0"/>
              <a:t>02_SimpleChat_Angular.html</a:t>
            </a:r>
            <a:endParaRPr dirty="0"/>
          </a:p>
        </p:txBody>
      </p:sp>
      <p:cxnSp>
        <p:nvCxnSpPr>
          <p:cNvPr id="25" name="Straight Connector 24"/>
          <p:cNvCxnSpPr/>
          <p:nvPr/>
        </p:nvCxnSpPr>
        <p:spPr>
          <a:xfrm>
            <a:off x="7595458" y="2047084"/>
            <a:ext cx="5906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838552" y="2592215"/>
            <a:ext cx="6027219" cy="29145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838551" y="5533177"/>
            <a:ext cx="6027219" cy="11224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9470227" y="912341"/>
            <a:ext cx="2395545" cy="914011"/>
          </a:xfrm>
          <a:prstGeom prst="rect">
            <a:avLst/>
          </a:prstGeom>
        </p:spPr>
      </p:pic>
      <p:cxnSp>
        <p:nvCxnSpPr>
          <p:cNvPr id="18" name="Straight Connector 17"/>
          <p:cNvCxnSpPr/>
          <p:nvPr/>
        </p:nvCxnSpPr>
        <p:spPr>
          <a:xfrm>
            <a:off x="9470227" y="1196752"/>
            <a:ext cx="239554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313897" y="2479132"/>
            <a:ext cx="8640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5"/>
          <a:stretch>
            <a:fillRect/>
          </a:stretch>
        </p:blipFill>
        <p:spPr>
          <a:xfrm>
            <a:off x="103740" y="2477246"/>
            <a:ext cx="4831679" cy="3744860"/>
          </a:xfrm>
          <a:prstGeom prst="rect">
            <a:avLst/>
          </a:prstGeom>
        </p:spPr>
      </p:pic>
      <p:sp>
        <p:nvSpPr>
          <p:cNvPr id="30" name="Rectangle 29"/>
          <p:cNvSpPr/>
          <p:nvPr/>
        </p:nvSpPr>
        <p:spPr>
          <a:xfrm>
            <a:off x="1524000" y="3429000"/>
            <a:ext cx="560437" cy="168506"/>
          </a:xfrm>
          <a:prstGeom prst="rect">
            <a:avLst/>
          </a:prstGeom>
          <a:noFill/>
          <a:ln w="1905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H="1">
            <a:off x="2135560" y="2708920"/>
            <a:ext cx="3702991" cy="804333"/>
          </a:xfrm>
          <a:prstGeom prst="straightConnector1">
            <a:avLst/>
          </a:prstGeom>
          <a:ln w="28575">
            <a:prstDash val="dash"/>
            <a:tailEnd type="triangle"/>
          </a:ln>
        </p:spPr>
        <p:style>
          <a:lnRef idx="1">
            <a:schemeClr val="accent4"/>
          </a:lnRef>
          <a:fillRef idx="0">
            <a:schemeClr val="accent4"/>
          </a:fillRef>
          <a:effectRef idx="0">
            <a:schemeClr val="accent4"/>
          </a:effectRef>
          <a:fontRef idx="minor">
            <a:schemeClr val="tx1"/>
          </a:fontRef>
        </p:style>
      </p:cxnSp>
      <p:sp>
        <p:nvSpPr>
          <p:cNvPr id="32" name="Rectangle 31"/>
          <p:cNvSpPr/>
          <p:nvPr/>
        </p:nvSpPr>
        <p:spPr>
          <a:xfrm>
            <a:off x="7008054" y="2555848"/>
            <a:ext cx="587404" cy="202398"/>
          </a:xfrm>
          <a:prstGeom prst="rect">
            <a:avLst/>
          </a:prstGeom>
          <a:noFill/>
          <a:ln w="1905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127448" y="4049511"/>
            <a:ext cx="3528392" cy="415496"/>
          </a:xfrm>
          <a:prstGeom prst="rect">
            <a:avLst/>
          </a:prstGeom>
          <a:noFill/>
          <a:ln w="28575">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4" name="Straight Arrow Connector 33"/>
          <p:cNvCxnSpPr/>
          <p:nvPr/>
        </p:nvCxnSpPr>
        <p:spPr>
          <a:xfrm flipV="1">
            <a:off x="4655840" y="3356992"/>
            <a:ext cx="1584176" cy="936104"/>
          </a:xfrm>
          <a:prstGeom prst="straightConnector1">
            <a:avLst/>
          </a:prstGeom>
          <a:ln w="28575">
            <a:prstDash val="sysDash"/>
            <a:tailEnd type="triangle"/>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6355679" y="3110942"/>
            <a:ext cx="2404617" cy="192434"/>
          </a:xfrm>
          <a:prstGeom prst="rect">
            <a:avLst/>
          </a:prstGeom>
          <a:noFill/>
          <a:ln w="28575">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Rectangle 35"/>
          <p:cNvSpPr/>
          <p:nvPr/>
        </p:nvSpPr>
        <p:spPr>
          <a:xfrm>
            <a:off x="6107316" y="5708475"/>
            <a:ext cx="4021131" cy="151028"/>
          </a:xfrm>
          <a:prstGeom prst="rect">
            <a:avLst/>
          </a:prstGeom>
          <a:noFill/>
          <a:ln w="1905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flipH="1">
            <a:off x="5204184" y="5783989"/>
            <a:ext cx="891818" cy="21889"/>
          </a:xfrm>
          <a:prstGeom prst="straightConnector1">
            <a:avLst/>
          </a:prstGeom>
          <a:ln w="28575">
            <a:prstDash val="dash"/>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p:nvPr/>
        </p:nvCxnSpPr>
        <p:spPr>
          <a:xfrm flipH="1" flipV="1">
            <a:off x="5099479" y="3825044"/>
            <a:ext cx="146289" cy="2001241"/>
          </a:xfrm>
          <a:prstGeom prst="straightConnector1">
            <a:avLst/>
          </a:prstGeom>
          <a:ln w="28575">
            <a:prstDash val="dash"/>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p:nvPr/>
        </p:nvCxnSpPr>
        <p:spPr>
          <a:xfrm flipH="1">
            <a:off x="3367869" y="3866655"/>
            <a:ext cx="1750727" cy="10945"/>
          </a:xfrm>
          <a:prstGeom prst="straightConnector1">
            <a:avLst/>
          </a:prstGeom>
          <a:ln w="28575">
            <a:prstDash val="dash"/>
            <a:headEnd type="none" w="med" len="med"/>
            <a:tailEnd type="triangle" w="med" len="med"/>
          </a:ln>
        </p:spPr>
        <p:style>
          <a:lnRef idx="1">
            <a:schemeClr val="accent4"/>
          </a:lnRef>
          <a:fillRef idx="0">
            <a:schemeClr val="accent4"/>
          </a:fillRef>
          <a:effectRef idx="0">
            <a:schemeClr val="accent4"/>
          </a:effectRef>
          <a:fontRef idx="minor">
            <a:schemeClr val="tx1"/>
          </a:fontRef>
        </p:style>
      </p:cxnSp>
      <p:sp>
        <p:nvSpPr>
          <p:cNvPr id="43" name="Rectangle 42"/>
          <p:cNvSpPr/>
          <p:nvPr/>
        </p:nvSpPr>
        <p:spPr>
          <a:xfrm>
            <a:off x="947013" y="3685164"/>
            <a:ext cx="2420855" cy="280094"/>
          </a:xfrm>
          <a:prstGeom prst="rect">
            <a:avLst/>
          </a:prstGeom>
          <a:noFill/>
          <a:ln w="1905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247406"/>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REST?</a:t>
            </a:r>
            <a:endParaRPr dirty="0"/>
          </a:p>
        </p:txBody>
      </p:sp>
      <p:sp>
        <p:nvSpPr>
          <p:cNvPr id="3" name="Content Placeholder 2"/>
          <p:cNvSpPr>
            <a:spLocks noGrp="1"/>
          </p:cNvSpPr>
          <p:nvPr>
            <p:ph sz="half" idx="1"/>
          </p:nvPr>
        </p:nvSpPr>
        <p:spPr>
          <a:xfrm>
            <a:off x="1524000" y="1825625"/>
            <a:ext cx="9324528" cy="4270375"/>
          </a:xfrm>
        </p:spPr>
        <p:txBody>
          <a:bodyPr>
            <a:normAutofit/>
          </a:bodyPr>
          <a:lstStyle/>
          <a:p>
            <a:r>
              <a:rPr lang="en-US" sz="2400" dirty="0"/>
              <a:t>REST stands for </a:t>
            </a:r>
            <a:r>
              <a:rPr lang="en-US" sz="2400" dirty="0">
                <a:solidFill>
                  <a:srgbClr val="FF0000"/>
                </a:solidFill>
              </a:rPr>
              <a:t>Re</a:t>
            </a:r>
            <a:r>
              <a:rPr lang="en-US" sz="2400" dirty="0"/>
              <a:t>presentational </a:t>
            </a:r>
            <a:r>
              <a:rPr lang="en-US" sz="2400" dirty="0">
                <a:solidFill>
                  <a:srgbClr val="FF0000"/>
                </a:solidFill>
              </a:rPr>
              <a:t>S</a:t>
            </a:r>
            <a:r>
              <a:rPr lang="en-US" sz="2400" dirty="0"/>
              <a:t>tate </a:t>
            </a:r>
            <a:r>
              <a:rPr lang="en-US" sz="2400" dirty="0" smtClean="0">
                <a:solidFill>
                  <a:srgbClr val="FF0000"/>
                </a:solidFill>
              </a:rPr>
              <a:t>T</a:t>
            </a:r>
            <a:r>
              <a:rPr lang="en-US" sz="2400" dirty="0" smtClean="0"/>
              <a:t>ransfer</a:t>
            </a:r>
          </a:p>
          <a:p>
            <a:r>
              <a:rPr lang="en-US" sz="2400" dirty="0"/>
              <a:t>REST is an </a:t>
            </a:r>
            <a:r>
              <a:rPr lang="en-US" sz="2400" dirty="0">
                <a:solidFill>
                  <a:srgbClr val="0070C0"/>
                </a:solidFill>
              </a:rPr>
              <a:t>architecture style </a:t>
            </a:r>
            <a:r>
              <a:rPr lang="en-US" sz="2400" dirty="0"/>
              <a:t>for designing networked </a:t>
            </a:r>
            <a:r>
              <a:rPr lang="en-US" sz="2400" dirty="0" smtClean="0"/>
              <a:t>applications</a:t>
            </a:r>
          </a:p>
          <a:p>
            <a:r>
              <a:rPr lang="en-US" sz="2400" dirty="0" err="1"/>
              <a:t>RESTful</a:t>
            </a:r>
            <a:r>
              <a:rPr lang="en-US" sz="2400" dirty="0"/>
              <a:t> applications use </a:t>
            </a:r>
            <a:r>
              <a:rPr lang="en-US" sz="2400" dirty="0">
                <a:solidFill>
                  <a:srgbClr val="FF0000"/>
                </a:solidFill>
              </a:rPr>
              <a:t>HTTP</a:t>
            </a:r>
            <a:r>
              <a:rPr lang="en-US" sz="2400" dirty="0"/>
              <a:t> requests to post data (create and/or update), read data (e.g., make queries), and delete </a:t>
            </a:r>
            <a:r>
              <a:rPr lang="en-US" sz="2400" dirty="0" smtClean="0"/>
              <a:t>data</a:t>
            </a:r>
          </a:p>
          <a:p>
            <a:r>
              <a:rPr lang="en-US" sz="2400" dirty="0" smtClean="0"/>
              <a:t>REST </a:t>
            </a:r>
            <a:r>
              <a:rPr lang="en-US" sz="2400" dirty="0"/>
              <a:t>is a lightweight alternative to mechanisms like RPC (Remote Procedure Calls) and Web Services (SOAP, WSDL, et al.)</a:t>
            </a:r>
            <a:endParaRPr lang="en-US" sz="2400" dirty="0" smtClean="0"/>
          </a:p>
          <a:p>
            <a:pPr marL="0" indent="0">
              <a:buNone/>
            </a:pPr>
            <a:endParaRPr sz="1800" dirty="0"/>
          </a:p>
        </p:txBody>
      </p:sp>
    </p:spTree>
    <p:extLst>
      <p:ext uri="{BB962C8B-B14F-4D97-AF65-F5344CB8AC3E}">
        <p14:creationId xmlns:p14="http://schemas.microsoft.com/office/powerpoint/2010/main" val="414526139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1160">
                                          <p:stCondLst>
                                            <p:cond delay="0"/>
                                          </p:stCondLst>
                                        </p:cTn>
                                        <p:tgtEl>
                                          <p:spTgt spid="3">
                                            <p:txEl>
                                              <p:pRg st="0" end="0"/>
                                            </p:txEl>
                                          </p:spTgt>
                                        </p:tgtEl>
                                      </p:cBhvr>
                                    </p:animEffect>
                                    <p:anim calcmode="lin" valueType="num">
                                      <p:cBhvr>
                                        <p:cTn id="8" dur="3644"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1328"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1328" tmFilter="0, 0; 0.125,0.2665; 0.25,0.4; 0.375,0.465; 0.5,0.5;  0.625,0.535; 0.75,0.6; 0.875,0.7335; 1,1">
                                          <p:stCondLst>
                                            <p:cond delay="1328"/>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664" tmFilter="0, 0; 0.125,0.2665; 0.25,0.4; 0.375,0.465; 0.5,0.5;  0.625,0.535; 0.75,0.6; 0.875,0.7335; 1,1">
                                          <p:stCondLst>
                                            <p:cond delay="2648"/>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328" tmFilter="0, 0; 0.125,0.2665; 0.25,0.4; 0.375,0.465; 0.5,0.5;  0.625,0.535; 0.75,0.6; 0.875,0.7335; 1,1">
                                          <p:stCondLst>
                                            <p:cond delay="3312"/>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52">
                                          <p:stCondLst>
                                            <p:cond delay="1300"/>
                                          </p:stCondLst>
                                        </p:cTn>
                                        <p:tgtEl>
                                          <p:spTgt spid="3">
                                            <p:txEl>
                                              <p:pRg st="0" end="0"/>
                                            </p:txEl>
                                          </p:spTgt>
                                        </p:tgtEl>
                                      </p:cBhvr>
                                      <p:to x="100000" y="60000"/>
                                    </p:animScale>
                                    <p:animScale>
                                      <p:cBhvr>
                                        <p:cTn id="14" dur="332" decel="50000">
                                          <p:stCondLst>
                                            <p:cond delay="1352"/>
                                          </p:stCondLst>
                                        </p:cTn>
                                        <p:tgtEl>
                                          <p:spTgt spid="3">
                                            <p:txEl>
                                              <p:pRg st="0" end="0"/>
                                            </p:txEl>
                                          </p:spTgt>
                                        </p:tgtEl>
                                      </p:cBhvr>
                                      <p:to x="100000" y="100000"/>
                                    </p:animScale>
                                    <p:animScale>
                                      <p:cBhvr>
                                        <p:cTn id="15" dur="52">
                                          <p:stCondLst>
                                            <p:cond delay="2624"/>
                                          </p:stCondLst>
                                        </p:cTn>
                                        <p:tgtEl>
                                          <p:spTgt spid="3">
                                            <p:txEl>
                                              <p:pRg st="0" end="0"/>
                                            </p:txEl>
                                          </p:spTgt>
                                        </p:tgtEl>
                                      </p:cBhvr>
                                      <p:to x="100000" y="80000"/>
                                    </p:animScale>
                                    <p:animScale>
                                      <p:cBhvr>
                                        <p:cTn id="16" dur="332" decel="50000">
                                          <p:stCondLst>
                                            <p:cond delay="2676"/>
                                          </p:stCondLst>
                                        </p:cTn>
                                        <p:tgtEl>
                                          <p:spTgt spid="3">
                                            <p:txEl>
                                              <p:pRg st="0" end="0"/>
                                            </p:txEl>
                                          </p:spTgt>
                                        </p:tgtEl>
                                      </p:cBhvr>
                                      <p:to x="100000" y="100000"/>
                                    </p:animScale>
                                    <p:animScale>
                                      <p:cBhvr>
                                        <p:cTn id="17" dur="52">
                                          <p:stCondLst>
                                            <p:cond delay="3284"/>
                                          </p:stCondLst>
                                        </p:cTn>
                                        <p:tgtEl>
                                          <p:spTgt spid="3">
                                            <p:txEl>
                                              <p:pRg st="0" end="0"/>
                                            </p:txEl>
                                          </p:spTgt>
                                        </p:tgtEl>
                                      </p:cBhvr>
                                      <p:to x="100000" y="90000"/>
                                    </p:animScale>
                                    <p:animScale>
                                      <p:cBhvr>
                                        <p:cTn id="18" dur="332" decel="50000">
                                          <p:stCondLst>
                                            <p:cond delay="3336"/>
                                          </p:stCondLst>
                                        </p:cTn>
                                        <p:tgtEl>
                                          <p:spTgt spid="3">
                                            <p:txEl>
                                              <p:pRg st="0" end="0"/>
                                            </p:txEl>
                                          </p:spTgt>
                                        </p:tgtEl>
                                      </p:cBhvr>
                                      <p:to x="100000" y="100000"/>
                                    </p:animScale>
                                    <p:animScale>
                                      <p:cBhvr>
                                        <p:cTn id="19" dur="52">
                                          <p:stCondLst>
                                            <p:cond delay="3616"/>
                                          </p:stCondLst>
                                        </p:cTn>
                                        <p:tgtEl>
                                          <p:spTgt spid="3">
                                            <p:txEl>
                                              <p:pRg st="0" end="0"/>
                                            </p:txEl>
                                          </p:spTgt>
                                        </p:tgtEl>
                                      </p:cBhvr>
                                      <p:to x="100000" y="95000"/>
                                    </p:animScale>
                                    <p:animScale>
                                      <p:cBhvr>
                                        <p:cTn id="20" dur="332" decel="50000">
                                          <p:stCondLst>
                                            <p:cond delay="3668"/>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1160">
                                          <p:stCondLst>
                                            <p:cond delay="0"/>
                                          </p:stCondLst>
                                        </p:cTn>
                                        <p:tgtEl>
                                          <p:spTgt spid="3">
                                            <p:txEl>
                                              <p:pRg st="1" end="1"/>
                                            </p:txEl>
                                          </p:spTgt>
                                        </p:tgtEl>
                                      </p:cBhvr>
                                    </p:animEffect>
                                    <p:anim calcmode="lin" valueType="num">
                                      <p:cBhvr>
                                        <p:cTn id="26" dur="3644"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1328"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1328" tmFilter="0, 0; 0.125,0.2665; 0.25,0.4; 0.375,0.465; 0.5,0.5;  0.625,0.535; 0.75,0.6; 0.875,0.7335; 1,1">
                                          <p:stCondLst>
                                            <p:cond delay="1328"/>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664" tmFilter="0, 0; 0.125,0.2665; 0.25,0.4; 0.375,0.465; 0.5,0.5;  0.625,0.535; 0.75,0.6; 0.875,0.7335; 1,1">
                                          <p:stCondLst>
                                            <p:cond delay="2648"/>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328" tmFilter="0, 0; 0.125,0.2665; 0.25,0.4; 0.375,0.465; 0.5,0.5;  0.625,0.535; 0.75,0.6; 0.875,0.7335; 1,1">
                                          <p:stCondLst>
                                            <p:cond delay="3312"/>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52">
                                          <p:stCondLst>
                                            <p:cond delay="1300"/>
                                          </p:stCondLst>
                                        </p:cTn>
                                        <p:tgtEl>
                                          <p:spTgt spid="3">
                                            <p:txEl>
                                              <p:pRg st="1" end="1"/>
                                            </p:txEl>
                                          </p:spTgt>
                                        </p:tgtEl>
                                      </p:cBhvr>
                                      <p:to x="100000" y="60000"/>
                                    </p:animScale>
                                    <p:animScale>
                                      <p:cBhvr>
                                        <p:cTn id="32" dur="332" decel="50000">
                                          <p:stCondLst>
                                            <p:cond delay="1352"/>
                                          </p:stCondLst>
                                        </p:cTn>
                                        <p:tgtEl>
                                          <p:spTgt spid="3">
                                            <p:txEl>
                                              <p:pRg st="1" end="1"/>
                                            </p:txEl>
                                          </p:spTgt>
                                        </p:tgtEl>
                                      </p:cBhvr>
                                      <p:to x="100000" y="100000"/>
                                    </p:animScale>
                                    <p:animScale>
                                      <p:cBhvr>
                                        <p:cTn id="33" dur="52">
                                          <p:stCondLst>
                                            <p:cond delay="2624"/>
                                          </p:stCondLst>
                                        </p:cTn>
                                        <p:tgtEl>
                                          <p:spTgt spid="3">
                                            <p:txEl>
                                              <p:pRg st="1" end="1"/>
                                            </p:txEl>
                                          </p:spTgt>
                                        </p:tgtEl>
                                      </p:cBhvr>
                                      <p:to x="100000" y="80000"/>
                                    </p:animScale>
                                    <p:animScale>
                                      <p:cBhvr>
                                        <p:cTn id="34" dur="332" decel="50000">
                                          <p:stCondLst>
                                            <p:cond delay="2676"/>
                                          </p:stCondLst>
                                        </p:cTn>
                                        <p:tgtEl>
                                          <p:spTgt spid="3">
                                            <p:txEl>
                                              <p:pRg st="1" end="1"/>
                                            </p:txEl>
                                          </p:spTgt>
                                        </p:tgtEl>
                                      </p:cBhvr>
                                      <p:to x="100000" y="100000"/>
                                    </p:animScale>
                                    <p:animScale>
                                      <p:cBhvr>
                                        <p:cTn id="35" dur="52">
                                          <p:stCondLst>
                                            <p:cond delay="3284"/>
                                          </p:stCondLst>
                                        </p:cTn>
                                        <p:tgtEl>
                                          <p:spTgt spid="3">
                                            <p:txEl>
                                              <p:pRg st="1" end="1"/>
                                            </p:txEl>
                                          </p:spTgt>
                                        </p:tgtEl>
                                      </p:cBhvr>
                                      <p:to x="100000" y="90000"/>
                                    </p:animScale>
                                    <p:animScale>
                                      <p:cBhvr>
                                        <p:cTn id="36" dur="332" decel="50000">
                                          <p:stCondLst>
                                            <p:cond delay="3336"/>
                                          </p:stCondLst>
                                        </p:cTn>
                                        <p:tgtEl>
                                          <p:spTgt spid="3">
                                            <p:txEl>
                                              <p:pRg st="1" end="1"/>
                                            </p:txEl>
                                          </p:spTgt>
                                        </p:tgtEl>
                                      </p:cBhvr>
                                      <p:to x="100000" y="100000"/>
                                    </p:animScale>
                                    <p:animScale>
                                      <p:cBhvr>
                                        <p:cTn id="37" dur="52">
                                          <p:stCondLst>
                                            <p:cond delay="3616"/>
                                          </p:stCondLst>
                                        </p:cTn>
                                        <p:tgtEl>
                                          <p:spTgt spid="3">
                                            <p:txEl>
                                              <p:pRg st="1" end="1"/>
                                            </p:txEl>
                                          </p:spTgt>
                                        </p:tgtEl>
                                      </p:cBhvr>
                                      <p:to x="100000" y="95000"/>
                                    </p:animScale>
                                    <p:animScale>
                                      <p:cBhvr>
                                        <p:cTn id="38" dur="332" decel="50000">
                                          <p:stCondLst>
                                            <p:cond delay="3668"/>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1160">
                                          <p:stCondLst>
                                            <p:cond delay="0"/>
                                          </p:stCondLst>
                                        </p:cTn>
                                        <p:tgtEl>
                                          <p:spTgt spid="3">
                                            <p:txEl>
                                              <p:pRg st="2" end="2"/>
                                            </p:txEl>
                                          </p:spTgt>
                                        </p:tgtEl>
                                      </p:cBhvr>
                                    </p:animEffect>
                                    <p:anim calcmode="lin" valueType="num">
                                      <p:cBhvr>
                                        <p:cTn id="44" dur="3644"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1328"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1328" tmFilter="0, 0; 0.125,0.2665; 0.25,0.4; 0.375,0.465; 0.5,0.5;  0.625,0.535; 0.75,0.6; 0.875,0.7335; 1,1">
                                          <p:stCondLst>
                                            <p:cond delay="1328"/>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664" tmFilter="0, 0; 0.125,0.2665; 0.25,0.4; 0.375,0.465; 0.5,0.5;  0.625,0.535; 0.75,0.6; 0.875,0.7335; 1,1">
                                          <p:stCondLst>
                                            <p:cond delay="2648"/>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328" tmFilter="0, 0; 0.125,0.2665; 0.25,0.4; 0.375,0.465; 0.5,0.5;  0.625,0.535; 0.75,0.6; 0.875,0.7335; 1,1">
                                          <p:stCondLst>
                                            <p:cond delay="3312"/>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52">
                                          <p:stCondLst>
                                            <p:cond delay="1300"/>
                                          </p:stCondLst>
                                        </p:cTn>
                                        <p:tgtEl>
                                          <p:spTgt spid="3">
                                            <p:txEl>
                                              <p:pRg st="2" end="2"/>
                                            </p:txEl>
                                          </p:spTgt>
                                        </p:tgtEl>
                                      </p:cBhvr>
                                      <p:to x="100000" y="60000"/>
                                    </p:animScale>
                                    <p:animScale>
                                      <p:cBhvr>
                                        <p:cTn id="50" dur="332" decel="50000">
                                          <p:stCondLst>
                                            <p:cond delay="1352"/>
                                          </p:stCondLst>
                                        </p:cTn>
                                        <p:tgtEl>
                                          <p:spTgt spid="3">
                                            <p:txEl>
                                              <p:pRg st="2" end="2"/>
                                            </p:txEl>
                                          </p:spTgt>
                                        </p:tgtEl>
                                      </p:cBhvr>
                                      <p:to x="100000" y="100000"/>
                                    </p:animScale>
                                    <p:animScale>
                                      <p:cBhvr>
                                        <p:cTn id="51" dur="52">
                                          <p:stCondLst>
                                            <p:cond delay="2624"/>
                                          </p:stCondLst>
                                        </p:cTn>
                                        <p:tgtEl>
                                          <p:spTgt spid="3">
                                            <p:txEl>
                                              <p:pRg st="2" end="2"/>
                                            </p:txEl>
                                          </p:spTgt>
                                        </p:tgtEl>
                                      </p:cBhvr>
                                      <p:to x="100000" y="80000"/>
                                    </p:animScale>
                                    <p:animScale>
                                      <p:cBhvr>
                                        <p:cTn id="52" dur="332" decel="50000">
                                          <p:stCondLst>
                                            <p:cond delay="2676"/>
                                          </p:stCondLst>
                                        </p:cTn>
                                        <p:tgtEl>
                                          <p:spTgt spid="3">
                                            <p:txEl>
                                              <p:pRg st="2" end="2"/>
                                            </p:txEl>
                                          </p:spTgt>
                                        </p:tgtEl>
                                      </p:cBhvr>
                                      <p:to x="100000" y="100000"/>
                                    </p:animScale>
                                    <p:animScale>
                                      <p:cBhvr>
                                        <p:cTn id="53" dur="52">
                                          <p:stCondLst>
                                            <p:cond delay="3284"/>
                                          </p:stCondLst>
                                        </p:cTn>
                                        <p:tgtEl>
                                          <p:spTgt spid="3">
                                            <p:txEl>
                                              <p:pRg st="2" end="2"/>
                                            </p:txEl>
                                          </p:spTgt>
                                        </p:tgtEl>
                                      </p:cBhvr>
                                      <p:to x="100000" y="90000"/>
                                    </p:animScale>
                                    <p:animScale>
                                      <p:cBhvr>
                                        <p:cTn id="54" dur="332" decel="50000">
                                          <p:stCondLst>
                                            <p:cond delay="3336"/>
                                          </p:stCondLst>
                                        </p:cTn>
                                        <p:tgtEl>
                                          <p:spTgt spid="3">
                                            <p:txEl>
                                              <p:pRg st="2" end="2"/>
                                            </p:txEl>
                                          </p:spTgt>
                                        </p:tgtEl>
                                      </p:cBhvr>
                                      <p:to x="100000" y="100000"/>
                                    </p:animScale>
                                    <p:animScale>
                                      <p:cBhvr>
                                        <p:cTn id="55" dur="52">
                                          <p:stCondLst>
                                            <p:cond delay="3616"/>
                                          </p:stCondLst>
                                        </p:cTn>
                                        <p:tgtEl>
                                          <p:spTgt spid="3">
                                            <p:txEl>
                                              <p:pRg st="2" end="2"/>
                                            </p:txEl>
                                          </p:spTgt>
                                        </p:tgtEl>
                                      </p:cBhvr>
                                      <p:to x="100000" y="95000"/>
                                    </p:animScale>
                                    <p:animScale>
                                      <p:cBhvr>
                                        <p:cTn id="56" dur="332" decel="50000">
                                          <p:stCondLst>
                                            <p:cond delay="3668"/>
                                          </p:stCondLst>
                                        </p:cTn>
                                        <p:tgtEl>
                                          <p:spTgt spid="3">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wipe(down)">
                                      <p:cBhvr>
                                        <p:cTn id="61" dur="1160">
                                          <p:stCondLst>
                                            <p:cond delay="0"/>
                                          </p:stCondLst>
                                        </p:cTn>
                                        <p:tgtEl>
                                          <p:spTgt spid="3">
                                            <p:txEl>
                                              <p:pRg st="3" end="3"/>
                                            </p:txEl>
                                          </p:spTgt>
                                        </p:tgtEl>
                                      </p:cBhvr>
                                    </p:animEffect>
                                    <p:anim calcmode="lin" valueType="num">
                                      <p:cBhvr>
                                        <p:cTn id="62" dur="3644"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3" dur="1328"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4" dur="1328" tmFilter="0, 0; 0.125,0.2665; 0.25,0.4; 0.375,0.465; 0.5,0.5;  0.625,0.535; 0.75,0.6; 0.875,0.7335; 1,1">
                                          <p:stCondLst>
                                            <p:cond delay="1328"/>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5" dur="664" tmFilter="0, 0; 0.125,0.2665; 0.25,0.4; 0.375,0.465; 0.5,0.5;  0.625,0.535; 0.75,0.6; 0.875,0.7335; 1,1">
                                          <p:stCondLst>
                                            <p:cond delay="2648"/>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6" dur="328" tmFilter="0, 0; 0.125,0.2665; 0.25,0.4; 0.375,0.465; 0.5,0.5;  0.625,0.535; 0.75,0.6; 0.875,0.7335; 1,1">
                                          <p:stCondLst>
                                            <p:cond delay="3312"/>
                                          </p:stCondLst>
                                        </p:cTn>
                                        <p:tgtEl>
                                          <p:spTgt spid="3">
                                            <p:txEl>
                                              <p:pRg st="3" end="3"/>
                                            </p:txEl>
                                          </p:spTgt>
                                        </p:tgtEl>
                                        <p:attrNameLst>
                                          <p:attrName>ppt_y</p:attrName>
                                        </p:attrNameLst>
                                      </p:cBhvr>
                                      <p:tavLst>
                                        <p:tav tm="0" fmla="#ppt_y-sin(pi*$)/81">
                                          <p:val>
                                            <p:fltVal val="0"/>
                                          </p:val>
                                        </p:tav>
                                        <p:tav tm="100000">
                                          <p:val>
                                            <p:fltVal val="1"/>
                                          </p:val>
                                        </p:tav>
                                      </p:tavLst>
                                    </p:anim>
                                    <p:animScale>
                                      <p:cBhvr>
                                        <p:cTn id="67" dur="52">
                                          <p:stCondLst>
                                            <p:cond delay="1300"/>
                                          </p:stCondLst>
                                        </p:cTn>
                                        <p:tgtEl>
                                          <p:spTgt spid="3">
                                            <p:txEl>
                                              <p:pRg st="3" end="3"/>
                                            </p:txEl>
                                          </p:spTgt>
                                        </p:tgtEl>
                                      </p:cBhvr>
                                      <p:to x="100000" y="60000"/>
                                    </p:animScale>
                                    <p:animScale>
                                      <p:cBhvr>
                                        <p:cTn id="68" dur="332" decel="50000">
                                          <p:stCondLst>
                                            <p:cond delay="1352"/>
                                          </p:stCondLst>
                                        </p:cTn>
                                        <p:tgtEl>
                                          <p:spTgt spid="3">
                                            <p:txEl>
                                              <p:pRg st="3" end="3"/>
                                            </p:txEl>
                                          </p:spTgt>
                                        </p:tgtEl>
                                      </p:cBhvr>
                                      <p:to x="100000" y="100000"/>
                                    </p:animScale>
                                    <p:animScale>
                                      <p:cBhvr>
                                        <p:cTn id="69" dur="52">
                                          <p:stCondLst>
                                            <p:cond delay="2624"/>
                                          </p:stCondLst>
                                        </p:cTn>
                                        <p:tgtEl>
                                          <p:spTgt spid="3">
                                            <p:txEl>
                                              <p:pRg st="3" end="3"/>
                                            </p:txEl>
                                          </p:spTgt>
                                        </p:tgtEl>
                                      </p:cBhvr>
                                      <p:to x="100000" y="80000"/>
                                    </p:animScale>
                                    <p:animScale>
                                      <p:cBhvr>
                                        <p:cTn id="70" dur="332" decel="50000">
                                          <p:stCondLst>
                                            <p:cond delay="2676"/>
                                          </p:stCondLst>
                                        </p:cTn>
                                        <p:tgtEl>
                                          <p:spTgt spid="3">
                                            <p:txEl>
                                              <p:pRg st="3" end="3"/>
                                            </p:txEl>
                                          </p:spTgt>
                                        </p:tgtEl>
                                      </p:cBhvr>
                                      <p:to x="100000" y="100000"/>
                                    </p:animScale>
                                    <p:animScale>
                                      <p:cBhvr>
                                        <p:cTn id="71" dur="52">
                                          <p:stCondLst>
                                            <p:cond delay="3284"/>
                                          </p:stCondLst>
                                        </p:cTn>
                                        <p:tgtEl>
                                          <p:spTgt spid="3">
                                            <p:txEl>
                                              <p:pRg st="3" end="3"/>
                                            </p:txEl>
                                          </p:spTgt>
                                        </p:tgtEl>
                                      </p:cBhvr>
                                      <p:to x="100000" y="90000"/>
                                    </p:animScale>
                                    <p:animScale>
                                      <p:cBhvr>
                                        <p:cTn id="72" dur="332" decel="50000">
                                          <p:stCondLst>
                                            <p:cond delay="3336"/>
                                          </p:stCondLst>
                                        </p:cTn>
                                        <p:tgtEl>
                                          <p:spTgt spid="3">
                                            <p:txEl>
                                              <p:pRg st="3" end="3"/>
                                            </p:txEl>
                                          </p:spTgt>
                                        </p:tgtEl>
                                      </p:cBhvr>
                                      <p:to x="100000" y="100000"/>
                                    </p:animScale>
                                    <p:animScale>
                                      <p:cBhvr>
                                        <p:cTn id="73" dur="52">
                                          <p:stCondLst>
                                            <p:cond delay="3616"/>
                                          </p:stCondLst>
                                        </p:cTn>
                                        <p:tgtEl>
                                          <p:spTgt spid="3">
                                            <p:txEl>
                                              <p:pRg st="3" end="3"/>
                                            </p:txEl>
                                          </p:spTgt>
                                        </p:tgtEl>
                                      </p:cBhvr>
                                      <p:to x="100000" y="95000"/>
                                    </p:animScale>
                                    <p:animScale>
                                      <p:cBhvr>
                                        <p:cTn id="74" dur="332" decel="50000">
                                          <p:stCondLst>
                                            <p:cond delay="3668"/>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27448" y="3212976"/>
            <a:ext cx="9667875" cy="3305175"/>
          </a:xfrm>
          <a:prstGeom prst="rect">
            <a:avLst/>
          </a:prstGeom>
        </p:spPr>
      </p:pic>
      <p:sp>
        <p:nvSpPr>
          <p:cNvPr id="29" name="Rectangle 28"/>
          <p:cNvSpPr/>
          <p:nvPr/>
        </p:nvSpPr>
        <p:spPr>
          <a:xfrm>
            <a:off x="2135559" y="4378605"/>
            <a:ext cx="8659763" cy="12855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stretch>
            <a:fillRect/>
          </a:stretch>
        </p:blipFill>
        <p:spPr>
          <a:xfrm>
            <a:off x="9470227" y="912341"/>
            <a:ext cx="2395545" cy="914011"/>
          </a:xfrm>
          <a:prstGeom prst="rect">
            <a:avLst/>
          </a:prstGeom>
        </p:spPr>
      </p:pic>
      <p:cxnSp>
        <p:nvCxnSpPr>
          <p:cNvPr id="18" name="Straight Connector 17"/>
          <p:cNvCxnSpPr/>
          <p:nvPr/>
        </p:nvCxnSpPr>
        <p:spPr>
          <a:xfrm>
            <a:off x="9470227" y="1196752"/>
            <a:ext cx="239554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49887" y="3791934"/>
            <a:ext cx="99012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a:t>02_SimpleChat_Angular.html</a:t>
            </a:r>
          </a:p>
        </p:txBody>
      </p:sp>
      <p:sp>
        <p:nvSpPr>
          <p:cNvPr id="14" name="Rectangular Callout 13"/>
          <p:cNvSpPr/>
          <p:nvPr/>
        </p:nvSpPr>
        <p:spPr>
          <a:xfrm>
            <a:off x="1847528" y="1826352"/>
            <a:ext cx="2208924" cy="1131951"/>
          </a:xfrm>
          <a:prstGeom prst="wedgeRectCallout">
            <a:avLst>
              <a:gd name="adj1" fmla="val 111634"/>
              <a:gd name="adj2" fmla="val 106068"/>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Ask </a:t>
            </a:r>
            <a:r>
              <a:rPr lang="en-US" sz="1600" dirty="0" err="1" smtClean="0">
                <a:solidFill>
                  <a:schemeClr val="tx1"/>
                </a:solidFill>
              </a:rPr>
              <a:t>AngularJS</a:t>
            </a:r>
            <a:r>
              <a:rPr lang="en-US" sz="1600" dirty="0" smtClean="0">
                <a:solidFill>
                  <a:schemeClr val="tx1"/>
                </a:solidFill>
              </a:rPr>
              <a:t> to inject “</a:t>
            </a:r>
            <a:r>
              <a:rPr lang="en-US" sz="1600" dirty="0" err="1" smtClean="0">
                <a:solidFill>
                  <a:srgbClr val="FF0000"/>
                </a:solidFill>
              </a:rPr>
              <a:t>chatHubFactory</a:t>
            </a:r>
            <a:r>
              <a:rPr lang="en-US" sz="1600" dirty="0" smtClean="0">
                <a:solidFill>
                  <a:schemeClr val="tx1"/>
                </a:solidFill>
              </a:rPr>
              <a:t>”</a:t>
            </a:r>
            <a:endParaRPr lang="en-US" sz="1600" dirty="0">
              <a:solidFill>
                <a:srgbClr val="0070C0"/>
              </a:solidFill>
            </a:endParaRPr>
          </a:p>
        </p:txBody>
      </p:sp>
      <p:sp>
        <p:nvSpPr>
          <p:cNvPr id="15" name="Rectangular Callout 14"/>
          <p:cNvSpPr/>
          <p:nvPr/>
        </p:nvSpPr>
        <p:spPr>
          <a:xfrm>
            <a:off x="6124019" y="1787690"/>
            <a:ext cx="2208924" cy="1131951"/>
          </a:xfrm>
          <a:prstGeom prst="wedgeRectCallout">
            <a:avLst>
              <a:gd name="adj1" fmla="val -25134"/>
              <a:gd name="adj2" fmla="val 10923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Ask </a:t>
            </a:r>
            <a:r>
              <a:rPr lang="en-US" sz="1600" dirty="0" err="1" smtClean="0">
                <a:solidFill>
                  <a:schemeClr val="tx1"/>
                </a:solidFill>
              </a:rPr>
              <a:t>AngularJS</a:t>
            </a:r>
            <a:r>
              <a:rPr lang="en-US" sz="1600" dirty="0" smtClean="0">
                <a:solidFill>
                  <a:schemeClr val="tx1"/>
                </a:solidFill>
              </a:rPr>
              <a:t> to inject “</a:t>
            </a:r>
            <a:r>
              <a:rPr lang="en-US" sz="1600" dirty="0" smtClean="0">
                <a:solidFill>
                  <a:srgbClr val="FF0000"/>
                </a:solidFill>
              </a:rPr>
              <a:t>$</a:t>
            </a:r>
            <a:r>
              <a:rPr lang="en-US" sz="1600" dirty="0" err="1" smtClean="0">
                <a:solidFill>
                  <a:srgbClr val="FF0000"/>
                </a:solidFill>
              </a:rPr>
              <a:t>rootScope</a:t>
            </a:r>
            <a:r>
              <a:rPr lang="en-US" sz="1600" dirty="0" smtClean="0">
                <a:solidFill>
                  <a:schemeClr val="tx1"/>
                </a:solidFill>
              </a:rPr>
              <a:t>”</a:t>
            </a:r>
            <a:endParaRPr lang="en-US" sz="1600" dirty="0">
              <a:solidFill>
                <a:srgbClr val="0070C0"/>
              </a:solidFill>
            </a:endParaRPr>
          </a:p>
        </p:txBody>
      </p:sp>
      <p:cxnSp>
        <p:nvCxnSpPr>
          <p:cNvPr id="17" name="Straight Connector 16"/>
          <p:cNvCxnSpPr/>
          <p:nvPr/>
        </p:nvCxnSpPr>
        <p:spPr>
          <a:xfrm>
            <a:off x="6312024" y="3791934"/>
            <a:ext cx="7920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446817"/>
      </p:ext>
    </p:extLst>
  </p:cSld>
  <p:clrMapOvr>
    <a:masterClrMapping/>
  </p:clrMapOvr>
  <p:transition spd="slow">
    <p:pull/>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a:t>
            </a:r>
            <a:r>
              <a:rPr lang="en-US" dirty="0" err="1"/>
              <a:t>SignalR</a:t>
            </a:r>
            <a:r>
              <a:rPr lang="en-US" dirty="0"/>
              <a:t> Chat Application </a:t>
            </a:r>
            <a:r>
              <a:rPr lang="en-US" dirty="0" smtClean="0"/>
              <a:t>(</a:t>
            </a:r>
            <a:r>
              <a:rPr lang="en-US" dirty="0" err="1" smtClean="0"/>
              <a:t>AngularJS</a:t>
            </a:r>
            <a:r>
              <a:rPr lang="en-US" dirty="0" smtClean="0"/>
              <a:t>)</a:t>
            </a:r>
            <a:endParaRPr dirty="0"/>
          </a:p>
        </p:txBody>
      </p:sp>
      <p:sp>
        <p:nvSpPr>
          <p:cNvPr id="10" name="Content Placeholder 3"/>
          <p:cNvSpPr txBox="1">
            <a:spLocks/>
          </p:cNvSpPr>
          <p:nvPr/>
        </p:nvSpPr>
        <p:spPr>
          <a:xfrm>
            <a:off x="1524000" y="2060849"/>
            <a:ext cx="8892480"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a:t>Select </a:t>
            </a:r>
            <a:r>
              <a:rPr lang="en-US" dirty="0" smtClean="0"/>
              <a:t>“</a:t>
            </a:r>
            <a:r>
              <a:rPr lang="en-US" dirty="0" smtClean="0">
                <a:solidFill>
                  <a:srgbClr val="FF0000"/>
                </a:solidFill>
              </a:rPr>
              <a:t>07_SignalRChat/02_SimpleChat_Angular.html</a:t>
            </a:r>
            <a:r>
              <a:rPr lang="en-US" dirty="0" smtClean="0"/>
              <a:t>” and Hit “</a:t>
            </a:r>
            <a:r>
              <a:rPr lang="en-US" dirty="0" smtClean="0">
                <a:solidFill>
                  <a:srgbClr val="0070C0"/>
                </a:solidFill>
              </a:rPr>
              <a:t>F5</a:t>
            </a:r>
            <a:r>
              <a:rPr lang="en-US" dirty="0" smtClean="0"/>
              <a:t>” to run</a:t>
            </a:r>
          </a:p>
          <a:p>
            <a:pPr marL="457200" indent="-457200">
              <a:buFont typeface="+mj-lt"/>
              <a:buAutoNum type="arabicPeriod"/>
            </a:pPr>
            <a:r>
              <a:rPr lang="en-US" dirty="0" smtClean="0"/>
              <a:t>Open Multi-</a:t>
            </a:r>
            <a:r>
              <a:rPr lang="en-US" dirty="0" err="1" smtClean="0"/>
              <a:t>Browers</a:t>
            </a:r>
            <a:r>
              <a:rPr lang="en-US" dirty="0" smtClean="0"/>
              <a:t> to </a:t>
            </a:r>
            <a:r>
              <a:rPr lang="en-US" dirty="0" smtClean="0">
                <a:solidFill>
                  <a:srgbClr val="00B0F0"/>
                </a:solidFill>
              </a:rPr>
              <a:t>chat</a:t>
            </a:r>
            <a:r>
              <a:rPr lang="en-US" dirty="0" smtClean="0"/>
              <a:t> with each other</a:t>
            </a:r>
            <a:endParaRPr lang="en-US" dirty="0"/>
          </a:p>
        </p:txBody>
      </p:sp>
      <p:sp>
        <p:nvSpPr>
          <p:cNvPr id="11"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a:t>
            </a:r>
            <a:endParaRPr lang="en-US" dirty="0">
              <a:solidFill>
                <a:schemeClr val="tx1"/>
              </a:solidFill>
            </a:endParaRPr>
          </a:p>
        </p:txBody>
      </p:sp>
      <p:pic>
        <p:nvPicPr>
          <p:cNvPr id="13" name="Picture 2" descr="http://www.aperfectworld.org/clipart/communications/communicate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3792" y="4509120"/>
            <a:ext cx="2802310" cy="12537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stretch>
            <a:fillRect/>
          </a:stretch>
        </p:blipFill>
        <p:spPr>
          <a:xfrm>
            <a:off x="2272944" y="3789040"/>
            <a:ext cx="1822035" cy="2650232"/>
          </a:xfrm>
          <a:prstGeom prst="rect">
            <a:avLst/>
          </a:prstGeom>
        </p:spPr>
      </p:pic>
      <p:pic>
        <p:nvPicPr>
          <p:cNvPr id="15" name="Picture 14"/>
          <p:cNvPicPr>
            <a:picLocks noChangeAspect="1"/>
          </p:cNvPicPr>
          <p:nvPr/>
        </p:nvPicPr>
        <p:blipFill>
          <a:blip r:embed="rId5"/>
          <a:stretch>
            <a:fillRect/>
          </a:stretch>
        </p:blipFill>
        <p:spPr>
          <a:xfrm>
            <a:off x="7176120" y="3789040"/>
            <a:ext cx="1811348" cy="2650232"/>
          </a:xfrm>
          <a:prstGeom prst="rect">
            <a:avLst/>
          </a:prstGeom>
        </p:spPr>
      </p:pic>
    </p:spTree>
    <p:extLst>
      <p:ext uri="{BB962C8B-B14F-4D97-AF65-F5344CB8AC3E}">
        <p14:creationId xmlns:p14="http://schemas.microsoft.com/office/powerpoint/2010/main" val="183242557"/>
      </p:ext>
    </p:extLst>
  </p:cSld>
  <p:clrMapOvr>
    <a:masterClrMapping/>
  </p:clrMapOvr>
  <p:transition spd="slow">
    <p:pull/>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a:t>
            </a:r>
            <a:r>
              <a:rPr lang="en-US" dirty="0" err="1" smtClean="0"/>
              <a:t>SignalR</a:t>
            </a:r>
            <a:r>
              <a:rPr lang="en-US" dirty="0" smtClean="0"/>
              <a:t> Chat Application (</a:t>
            </a:r>
            <a:r>
              <a:rPr lang="en-US" dirty="0" err="1" smtClean="0"/>
              <a:t>EventBus</a:t>
            </a:r>
            <a:r>
              <a:rPr lang="en-US" dirty="0" smtClean="0"/>
              <a:t>)</a:t>
            </a:r>
            <a:endParaRPr dirty="0"/>
          </a:p>
        </p:txBody>
      </p:sp>
      <p:sp>
        <p:nvSpPr>
          <p:cNvPr id="4" name="Content Placeholder 3"/>
          <p:cNvSpPr txBox="1">
            <a:spLocks/>
          </p:cNvSpPr>
          <p:nvPr/>
        </p:nvSpPr>
        <p:spPr>
          <a:xfrm>
            <a:off x="1523999" y="1938536"/>
            <a:ext cx="9377465"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The drawback of previous Chat application sample</a:t>
            </a:r>
          </a:p>
          <a:p>
            <a:pPr lvl="1"/>
            <a:r>
              <a:rPr lang="en-US" dirty="0" smtClean="0"/>
              <a:t>Tightly coupled – Client and Server Hub are very tight coupled, think about how many Server Hubs class we need to create for different scenarios?</a:t>
            </a:r>
          </a:p>
          <a:p>
            <a:pPr marL="457200" indent="-457200">
              <a:buFont typeface="+mj-lt"/>
              <a:buAutoNum type="arabicPeriod"/>
            </a:pPr>
            <a:r>
              <a:rPr lang="en-US" dirty="0" smtClean="0"/>
              <a:t>Let’s refactoring previous </a:t>
            </a:r>
            <a:r>
              <a:rPr lang="en-US" dirty="0" err="1" smtClean="0">
                <a:solidFill>
                  <a:srgbClr val="FF0000"/>
                </a:solidFill>
              </a:rPr>
              <a:t>SignalR</a:t>
            </a:r>
            <a:r>
              <a:rPr lang="en-US" dirty="0" smtClean="0">
                <a:solidFill>
                  <a:srgbClr val="FF0000"/>
                </a:solidFill>
              </a:rPr>
              <a:t> </a:t>
            </a:r>
            <a:r>
              <a:rPr lang="en-US" dirty="0" smtClean="0">
                <a:solidFill>
                  <a:srgbClr val="0070C0"/>
                </a:solidFill>
              </a:rPr>
              <a:t>Chat</a:t>
            </a:r>
            <a:r>
              <a:rPr lang="en-US" dirty="0" smtClean="0"/>
              <a:t> application using “</a:t>
            </a:r>
            <a:r>
              <a:rPr lang="en-US" dirty="0" err="1" smtClean="0">
                <a:solidFill>
                  <a:srgbClr val="FF0000"/>
                </a:solidFill>
              </a:rPr>
              <a:t>EventBus</a:t>
            </a:r>
            <a:r>
              <a:rPr lang="en-US" dirty="0" smtClean="0"/>
              <a:t>” concept</a:t>
            </a:r>
          </a:p>
          <a:p>
            <a:pPr marL="822960" lvl="1" indent="-457200">
              <a:buFont typeface="+mj-lt"/>
              <a:buAutoNum type="arabicPeriod"/>
            </a:pPr>
            <a:endParaRPr lang="en-US" dirty="0"/>
          </a:p>
        </p:txBody>
      </p:sp>
      <p:pic>
        <p:nvPicPr>
          <p:cNvPr id="3" name="Picture 2" descr="http://www.patrick-gotthard.de/wp-content/uploads/eventbu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3984302"/>
            <a:ext cx="3048000" cy="20383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5807968" y="3789040"/>
            <a:ext cx="3924300" cy="2428875"/>
          </a:xfrm>
          <a:prstGeom prst="rect">
            <a:avLst/>
          </a:prstGeom>
        </p:spPr>
      </p:pic>
    </p:spTree>
    <p:extLst>
      <p:ext uri="{BB962C8B-B14F-4D97-AF65-F5344CB8AC3E}">
        <p14:creationId xmlns:p14="http://schemas.microsoft.com/office/powerpoint/2010/main" val="299966011"/>
      </p:ext>
    </p:extLst>
  </p:cSld>
  <p:clrMapOvr>
    <a:masterClrMapping/>
  </p:clrMapOvr>
  <p:transition spd="slow">
    <p:pull/>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9192344" y="396026"/>
            <a:ext cx="2466206" cy="1526414"/>
          </a:xfrm>
          <a:prstGeom prst="rect">
            <a:avLst/>
          </a:prstGeom>
        </p:spPr>
      </p:pic>
      <p:pic>
        <p:nvPicPr>
          <p:cNvPr id="6" name="Picture 5"/>
          <p:cNvPicPr>
            <a:picLocks noChangeAspect="1"/>
          </p:cNvPicPr>
          <p:nvPr/>
        </p:nvPicPr>
        <p:blipFill>
          <a:blip r:embed="rId4"/>
          <a:stretch>
            <a:fillRect/>
          </a:stretch>
        </p:blipFill>
        <p:spPr>
          <a:xfrm>
            <a:off x="6816080" y="2472383"/>
            <a:ext cx="4962607" cy="4124969"/>
          </a:xfrm>
          <a:prstGeom prst="rect">
            <a:avLst/>
          </a:prstGeom>
        </p:spPr>
      </p:pic>
      <p:pic>
        <p:nvPicPr>
          <p:cNvPr id="3" name="Picture 2"/>
          <p:cNvPicPr>
            <a:picLocks noChangeAspect="1"/>
          </p:cNvPicPr>
          <p:nvPr/>
        </p:nvPicPr>
        <p:blipFill>
          <a:blip r:embed="rId5"/>
          <a:stretch>
            <a:fillRect/>
          </a:stretch>
        </p:blipFill>
        <p:spPr>
          <a:xfrm>
            <a:off x="1474209" y="2977306"/>
            <a:ext cx="4410075" cy="2581275"/>
          </a:xfrm>
          <a:prstGeom prst="rect">
            <a:avLst/>
          </a:prstGeom>
        </p:spPr>
      </p:pic>
      <p:sp>
        <p:nvSpPr>
          <p:cNvPr id="2" name="Title 1"/>
          <p:cNvSpPr>
            <a:spLocks noGrp="1"/>
          </p:cNvSpPr>
          <p:nvPr>
            <p:ph type="title"/>
          </p:nvPr>
        </p:nvSpPr>
        <p:spPr/>
        <p:txBody>
          <a:bodyPr/>
          <a:lstStyle/>
          <a:p>
            <a:r>
              <a:rPr lang="en-US" dirty="0" smtClean="0"/>
              <a:t>Create </a:t>
            </a:r>
            <a:r>
              <a:rPr lang="en-US" dirty="0" err="1" smtClean="0"/>
              <a:t>SignalR</a:t>
            </a:r>
            <a:r>
              <a:rPr lang="en-US" dirty="0" smtClean="0"/>
              <a:t> Hub class</a:t>
            </a:r>
            <a:endParaRPr dirty="0"/>
          </a:p>
        </p:txBody>
      </p:sp>
      <p:sp>
        <p:nvSpPr>
          <p:cNvPr id="4" name="Content Placeholder 3"/>
          <p:cNvSpPr txBox="1">
            <a:spLocks/>
          </p:cNvSpPr>
          <p:nvPr/>
        </p:nvSpPr>
        <p:spPr>
          <a:xfrm>
            <a:off x="1523999" y="1938536"/>
            <a:ext cx="9377465"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Add new item -&gt; “</a:t>
            </a:r>
            <a:r>
              <a:rPr lang="en-US" dirty="0" err="1" smtClean="0"/>
              <a:t>SignalR</a:t>
            </a:r>
            <a:r>
              <a:rPr lang="en-US" dirty="0" smtClean="0"/>
              <a:t> Hub Class(v2)” -&gt; “</a:t>
            </a:r>
            <a:r>
              <a:rPr lang="en-US" dirty="0" err="1">
                <a:solidFill>
                  <a:srgbClr val="FF0000"/>
                </a:solidFill>
              </a:rPr>
              <a:t>EventBusHub.cs</a:t>
            </a:r>
            <a:r>
              <a:rPr lang="en-US" dirty="0" smtClean="0"/>
              <a:t>”</a:t>
            </a:r>
          </a:p>
          <a:p>
            <a:pPr marL="457200" indent="-457200">
              <a:buFont typeface="+mj-lt"/>
              <a:buAutoNum type="arabicPeriod"/>
            </a:pPr>
            <a:r>
              <a:rPr lang="en-US" dirty="0" smtClean="0"/>
              <a:t>Add new POCO class “</a:t>
            </a:r>
            <a:r>
              <a:rPr lang="en-US" dirty="0" err="1" smtClean="0">
                <a:solidFill>
                  <a:srgbClr val="FF0000"/>
                </a:solidFill>
              </a:rPr>
              <a:t>SignalREvent.cs</a:t>
            </a:r>
            <a:r>
              <a:rPr lang="en-US" dirty="0" smtClean="0"/>
              <a:t>”</a:t>
            </a:r>
            <a:endParaRPr lang="en-US" dirty="0"/>
          </a:p>
        </p:txBody>
      </p:sp>
      <p:sp>
        <p:nvSpPr>
          <p:cNvPr id="16" name="Rectangular Callout 15"/>
          <p:cNvSpPr/>
          <p:nvPr/>
        </p:nvSpPr>
        <p:spPr>
          <a:xfrm>
            <a:off x="1629451" y="5604870"/>
            <a:ext cx="2208924" cy="968654"/>
          </a:xfrm>
          <a:prstGeom prst="wedgeRectCallout">
            <a:avLst>
              <a:gd name="adj1" fmla="val 28437"/>
              <a:gd name="adj2" fmla="val -9742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 method which can used to </a:t>
            </a:r>
            <a:r>
              <a:rPr lang="en-US" sz="1600" dirty="0" smtClean="0">
                <a:solidFill>
                  <a:srgbClr val="FF0000"/>
                </a:solidFill>
              </a:rPr>
              <a:t>broadcast </a:t>
            </a:r>
            <a:r>
              <a:rPr lang="en-US" sz="1600" dirty="0" smtClean="0">
                <a:solidFill>
                  <a:schemeClr val="tx1"/>
                </a:solidFill>
              </a:rPr>
              <a:t>a message to all </a:t>
            </a:r>
            <a:r>
              <a:rPr lang="en-US" sz="1600" dirty="0" err="1" smtClean="0">
                <a:solidFill>
                  <a:schemeClr val="tx1"/>
                </a:solidFill>
              </a:rPr>
              <a:t>SingnalR</a:t>
            </a:r>
            <a:r>
              <a:rPr lang="en-US" sz="1600" dirty="0" smtClean="0">
                <a:solidFill>
                  <a:schemeClr val="tx1"/>
                </a:solidFill>
              </a:rPr>
              <a:t> connected</a:t>
            </a:r>
            <a:endParaRPr lang="en-US" sz="1600" dirty="0">
              <a:solidFill>
                <a:srgbClr val="0070C0"/>
              </a:solidFill>
            </a:endParaRPr>
          </a:p>
        </p:txBody>
      </p:sp>
      <p:cxnSp>
        <p:nvCxnSpPr>
          <p:cNvPr id="19" name="Straight Connector 18"/>
          <p:cNvCxnSpPr/>
          <p:nvPr/>
        </p:nvCxnSpPr>
        <p:spPr>
          <a:xfrm>
            <a:off x="9297383" y="1625189"/>
            <a:ext cx="109044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Rectangular Callout 20"/>
          <p:cNvSpPr/>
          <p:nvPr/>
        </p:nvSpPr>
        <p:spPr>
          <a:xfrm>
            <a:off x="9526433" y="3284984"/>
            <a:ext cx="2208924" cy="699903"/>
          </a:xfrm>
          <a:prstGeom prst="wedgeRectCallout">
            <a:avLst>
              <a:gd name="adj1" fmla="val -81952"/>
              <a:gd name="adj2" fmla="val -1733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 simple POCO class as communication message object</a:t>
            </a:r>
            <a:endParaRPr lang="en-US" sz="1600" dirty="0">
              <a:solidFill>
                <a:srgbClr val="0070C0"/>
              </a:solidFill>
            </a:endParaRPr>
          </a:p>
        </p:txBody>
      </p:sp>
      <p:sp>
        <p:nvSpPr>
          <p:cNvPr id="17" name="Rectangle 16"/>
          <p:cNvSpPr/>
          <p:nvPr/>
        </p:nvSpPr>
        <p:spPr>
          <a:xfrm>
            <a:off x="7392144" y="5013176"/>
            <a:ext cx="2520280" cy="13575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9264352" y="1922440"/>
            <a:ext cx="15342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020394"/>
      </p:ext>
    </p:extLst>
  </p:cSld>
  <p:clrMapOvr>
    <a:masterClrMapping/>
  </p:clrMapOvr>
  <p:transition spd="slow">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9192344" y="396026"/>
            <a:ext cx="2466206" cy="1526414"/>
          </a:xfrm>
          <a:prstGeom prst="rect">
            <a:avLst/>
          </a:prstGeom>
        </p:spPr>
      </p:pic>
      <p:sp>
        <p:nvSpPr>
          <p:cNvPr id="2" name="Title 1"/>
          <p:cNvSpPr>
            <a:spLocks noGrp="1"/>
          </p:cNvSpPr>
          <p:nvPr>
            <p:ph type="title"/>
          </p:nvPr>
        </p:nvSpPr>
        <p:spPr/>
        <p:txBody>
          <a:bodyPr>
            <a:normAutofit/>
          </a:bodyPr>
          <a:lstStyle/>
          <a:p>
            <a:r>
              <a:rPr lang="en-US" dirty="0" smtClean="0"/>
              <a:t>Create </a:t>
            </a:r>
            <a:r>
              <a:rPr lang="en-US" dirty="0" err="1" smtClean="0"/>
              <a:t>Customise</a:t>
            </a:r>
            <a:r>
              <a:rPr lang="en-US" dirty="0" smtClean="0"/>
              <a:t> </a:t>
            </a:r>
            <a:r>
              <a:rPr lang="en-US" dirty="0" err="1" smtClean="0"/>
              <a:t>AngularJS</a:t>
            </a:r>
            <a:r>
              <a:rPr lang="en-US" dirty="0" smtClean="0"/>
              <a:t> </a:t>
            </a:r>
            <a:br>
              <a:rPr lang="en-US" dirty="0" smtClean="0"/>
            </a:br>
            <a:r>
              <a:rPr lang="en-US" dirty="0" smtClean="0"/>
              <a:t>“</a:t>
            </a:r>
            <a:r>
              <a:rPr lang="en-US" dirty="0" err="1" smtClean="0"/>
              <a:t>EventBus</a:t>
            </a:r>
            <a:r>
              <a:rPr lang="en-US" dirty="0" smtClean="0"/>
              <a:t>” module</a:t>
            </a:r>
            <a:endParaRPr dirty="0"/>
          </a:p>
        </p:txBody>
      </p:sp>
      <p:cxnSp>
        <p:nvCxnSpPr>
          <p:cNvPr id="19" name="Straight Connector 18"/>
          <p:cNvCxnSpPr/>
          <p:nvPr/>
        </p:nvCxnSpPr>
        <p:spPr>
          <a:xfrm>
            <a:off x="9297383" y="1268760"/>
            <a:ext cx="183917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descr="http://www.peichao01.com/Mastering_AngularJS_book/ch1_p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4232" y="2075839"/>
            <a:ext cx="2774077" cy="1800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age.slidesharecdn.com/techtack3febrary2014-angularjs-140209062937-phpapp02/95/angularjs-techtalk-322014-17-638.jpg?cb=13919490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6200" y="4029438"/>
            <a:ext cx="3561994" cy="26742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stretch>
            <a:fillRect/>
          </a:stretch>
        </p:blipFill>
        <p:spPr>
          <a:xfrm>
            <a:off x="1638809" y="1577535"/>
            <a:ext cx="5033256" cy="5191923"/>
          </a:xfrm>
          <a:prstGeom prst="rect">
            <a:avLst/>
          </a:prstGeom>
        </p:spPr>
      </p:pic>
    </p:spTree>
    <p:extLst>
      <p:ext uri="{BB962C8B-B14F-4D97-AF65-F5344CB8AC3E}">
        <p14:creationId xmlns:p14="http://schemas.microsoft.com/office/powerpoint/2010/main" val="2442862005"/>
      </p:ext>
    </p:extLst>
  </p:cSld>
  <p:clrMapOvr>
    <a:masterClrMapping/>
  </p:clrMapOvr>
  <p:transition spd="slow">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9192344" y="396026"/>
            <a:ext cx="2466206" cy="1526414"/>
          </a:xfrm>
          <a:prstGeom prst="rect">
            <a:avLst/>
          </a:prstGeom>
        </p:spPr>
      </p:pic>
      <p:sp>
        <p:nvSpPr>
          <p:cNvPr id="2" name="Title 1"/>
          <p:cNvSpPr>
            <a:spLocks noGrp="1"/>
          </p:cNvSpPr>
          <p:nvPr>
            <p:ph type="title"/>
          </p:nvPr>
        </p:nvSpPr>
        <p:spPr/>
        <p:txBody>
          <a:bodyPr>
            <a:normAutofit/>
          </a:bodyPr>
          <a:lstStyle/>
          <a:p>
            <a:r>
              <a:rPr lang="en-US" dirty="0" smtClean="0"/>
              <a:t>UI </a:t>
            </a:r>
            <a:r>
              <a:rPr lang="en-US" dirty="0" err="1" smtClean="0"/>
              <a:t>AngularJS</a:t>
            </a:r>
            <a:r>
              <a:rPr lang="en-US" dirty="0" smtClean="0"/>
              <a:t> Code</a:t>
            </a:r>
            <a:endParaRPr dirty="0"/>
          </a:p>
        </p:txBody>
      </p:sp>
      <p:cxnSp>
        <p:nvCxnSpPr>
          <p:cNvPr id="19" name="Straight Connector 18"/>
          <p:cNvCxnSpPr/>
          <p:nvPr/>
        </p:nvCxnSpPr>
        <p:spPr>
          <a:xfrm>
            <a:off x="9297383" y="620688"/>
            <a:ext cx="23611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1524000" y="1772816"/>
            <a:ext cx="6264696" cy="4787848"/>
          </a:xfrm>
          <a:prstGeom prst="rect">
            <a:avLst/>
          </a:prstGeom>
        </p:spPr>
      </p:pic>
      <p:sp>
        <p:nvSpPr>
          <p:cNvPr id="10" name="Rectangle 9"/>
          <p:cNvSpPr/>
          <p:nvPr/>
        </p:nvSpPr>
        <p:spPr>
          <a:xfrm>
            <a:off x="2495600" y="4077073"/>
            <a:ext cx="2808312" cy="3600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11624" y="3284983"/>
            <a:ext cx="5077072" cy="7200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ular Callout 11"/>
          <p:cNvSpPr/>
          <p:nvPr/>
        </p:nvSpPr>
        <p:spPr>
          <a:xfrm>
            <a:off x="8544272" y="2676369"/>
            <a:ext cx="2208924" cy="968654"/>
          </a:xfrm>
          <a:prstGeom prst="wedgeRectCallout">
            <a:avLst>
              <a:gd name="adj1" fmla="val -81140"/>
              <a:gd name="adj2" fmla="val 3399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Delegate message sending via “</a:t>
            </a:r>
            <a:r>
              <a:rPr lang="en-US" sz="1600" dirty="0" err="1" smtClean="0">
                <a:solidFill>
                  <a:srgbClr val="FF0000"/>
                </a:solidFill>
              </a:rPr>
              <a:t>EventBusHub</a:t>
            </a:r>
            <a:r>
              <a:rPr lang="en-US" sz="1600" dirty="0" smtClean="0">
                <a:solidFill>
                  <a:schemeClr val="tx1"/>
                </a:solidFill>
              </a:rPr>
              <a:t>”</a:t>
            </a:r>
            <a:endParaRPr lang="en-US" sz="1600" dirty="0">
              <a:solidFill>
                <a:srgbClr val="0070C0"/>
              </a:solidFill>
            </a:endParaRPr>
          </a:p>
        </p:txBody>
      </p:sp>
      <p:sp>
        <p:nvSpPr>
          <p:cNvPr id="13" name="Rectangular Callout 12"/>
          <p:cNvSpPr/>
          <p:nvPr/>
        </p:nvSpPr>
        <p:spPr>
          <a:xfrm>
            <a:off x="7386058" y="4672863"/>
            <a:ext cx="2208924" cy="968654"/>
          </a:xfrm>
          <a:prstGeom prst="wedgeRectCallout">
            <a:avLst>
              <a:gd name="adj1" fmla="val -138769"/>
              <a:gd name="adj2" fmla="val -7983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Only listen “Event” whatever this UI interesting</a:t>
            </a:r>
            <a:endParaRPr lang="en-US" sz="1600" dirty="0">
              <a:solidFill>
                <a:srgbClr val="0070C0"/>
              </a:solidFill>
            </a:endParaRPr>
          </a:p>
        </p:txBody>
      </p:sp>
    </p:spTree>
    <p:extLst>
      <p:ext uri="{BB962C8B-B14F-4D97-AF65-F5344CB8AC3E}">
        <p14:creationId xmlns:p14="http://schemas.microsoft.com/office/powerpoint/2010/main" val="761423628"/>
      </p:ext>
    </p:extLst>
  </p:cSld>
  <p:clrMapOvr>
    <a:masterClrMapping/>
  </p:clrMapOvr>
  <p:transition spd="slow">
    <p:pull/>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a:t>
            </a:r>
            <a:r>
              <a:rPr lang="en-US" dirty="0" err="1"/>
              <a:t>SignalR</a:t>
            </a:r>
            <a:r>
              <a:rPr lang="en-US" dirty="0"/>
              <a:t> Chat Application </a:t>
            </a:r>
            <a:r>
              <a:rPr lang="en-US" dirty="0" smtClean="0"/>
              <a:t>(</a:t>
            </a:r>
            <a:r>
              <a:rPr lang="en-US" dirty="0" err="1" smtClean="0"/>
              <a:t>EventBus</a:t>
            </a:r>
            <a:r>
              <a:rPr lang="en-US" dirty="0" smtClean="0"/>
              <a:t>)</a:t>
            </a:r>
            <a:endParaRPr dirty="0"/>
          </a:p>
        </p:txBody>
      </p:sp>
      <p:sp>
        <p:nvSpPr>
          <p:cNvPr id="10" name="Content Placeholder 3"/>
          <p:cNvSpPr txBox="1">
            <a:spLocks/>
          </p:cNvSpPr>
          <p:nvPr/>
        </p:nvSpPr>
        <p:spPr>
          <a:xfrm>
            <a:off x="1524000" y="2060849"/>
            <a:ext cx="8892480"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a:t>Select </a:t>
            </a:r>
            <a:r>
              <a:rPr lang="en-US" dirty="0" smtClean="0"/>
              <a:t>“</a:t>
            </a:r>
            <a:r>
              <a:rPr lang="en-US" dirty="0" smtClean="0">
                <a:solidFill>
                  <a:srgbClr val="FF0000"/>
                </a:solidFill>
              </a:rPr>
              <a:t>07_SignalRChat/02_SimpleChat_EventBus.html</a:t>
            </a:r>
            <a:r>
              <a:rPr lang="en-US" dirty="0" smtClean="0"/>
              <a:t>” and Hit “</a:t>
            </a:r>
            <a:r>
              <a:rPr lang="en-US" dirty="0" smtClean="0">
                <a:solidFill>
                  <a:srgbClr val="0070C0"/>
                </a:solidFill>
              </a:rPr>
              <a:t>F5</a:t>
            </a:r>
            <a:r>
              <a:rPr lang="en-US" dirty="0" smtClean="0"/>
              <a:t>” to run</a:t>
            </a:r>
          </a:p>
          <a:p>
            <a:pPr marL="457200" indent="-457200">
              <a:buFont typeface="+mj-lt"/>
              <a:buAutoNum type="arabicPeriod"/>
            </a:pPr>
            <a:r>
              <a:rPr lang="en-US" dirty="0" smtClean="0"/>
              <a:t>Open Multi-</a:t>
            </a:r>
            <a:r>
              <a:rPr lang="en-US" dirty="0" err="1" smtClean="0"/>
              <a:t>Browers</a:t>
            </a:r>
            <a:r>
              <a:rPr lang="en-US" dirty="0" smtClean="0"/>
              <a:t> to </a:t>
            </a:r>
            <a:r>
              <a:rPr lang="en-US" dirty="0" smtClean="0">
                <a:solidFill>
                  <a:srgbClr val="00B0F0"/>
                </a:solidFill>
              </a:rPr>
              <a:t>chat</a:t>
            </a:r>
            <a:r>
              <a:rPr lang="en-US" dirty="0" smtClean="0"/>
              <a:t> with each other</a:t>
            </a:r>
            <a:endParaRPr lang="en-US" dirty="0"/>
          </a:p>
        </p:txBody>
      </p:sp>
      <p:sp>
        <p:nvSpPr>
          <p:cNvPr id="11"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a:t>
            </a:r>
            <a:endParaRPr lang="en-US" dirty="0">
              <a:solidFill>
                <a:schemeClr val="tx1"/>
              </a:solidFill>
            </a:endParaRPr>
          </a:p>
        </p:txBody>
      </p:sp>
      <p:pic>
        <p:nvPicPr>
          <p:cNvPr id="13" name="Picture 2" descr="http://www.aperfectworld.org/clipart/communications/communicate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7826" y="4422451"/>
            <a:ext cx="2802310" cy="12537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1978209" y="3645024"/>
            <a:ext cx="2389599" cy="2808628"/>
          </a:xfrm>
          <a:prstGeom prst="rect">
            <a:avLst/>
          </a:prstGeom>
        </p:spPr>
      </p:pic>
      <p:pic>
        <p:nvPicPr>
          <p:cNvPr id="4" name="Picture 3"/>
          <p:cNvPicPr>
            <a:picLocks noChangeAspect="1"/>
          </p:cNvPicPr>
          <p:nvPr/>
        </p:nvPicPr>
        <p:blipFill>
          <a:blip r:embed="rId5"/>
          <a:stretch>
            <a:fillRect/>
          </a:stretch>
        </p:blipFill>
        <p:spPr>
          <a:xfrm>
            <a:off x="7320136" y="3645024"/>
            <a:ext cx="2389599" cy="2808628"/>
          </a:xfrm>
          <a:prstGeom prst="rect">
            <a:avLst/>
          </a:prstGeom>
        </p:spPr>
      </p:pic>
    </p:spTree>
    <p:extLst>
      <p:ext uri="{BB962C8B-B14F-4D97-AF65-F5344CB8AC3E}">
        <p14:creationId xmlns:p14="http://schemas.microsoft.com/office/powerpoint/2010/main" val="2499947398"/>
      </p:ext>
    </p:extLst>
  </p:cSld>
  <p:clrMapOvr>
    <a:masterClrMapping/>
  </p:clrMapOvr>
  <p:transition spd="slow">
    <p:pull/>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Highchart</a:t>
            </a:r>
            <a:r>
              <a:rPr lang="en-US" dirty="0" smtClean="0"/>
              <a:t> </a:t>
            </a:r>
            <a:r>
              <a:rPr lang="en-US" dirty="0"/>
              <a:t>, </a:t>
            </a:r>
            <a:r>
              <a:rPr lang="en-US" dirty="0" err="1"/>
              <a:t>AngularJS</a:t>
            </a:r>
            <a:r>
              <a:rPr lang="en-US" dirty="0"/>
              <a:t>  ,Web API2 + </a:t>
            </a:r>
            <a:r>
              <a:rPr lang="en-US" dirty="0">
                <a:solidFill>
                  <a:srgbClr val="0070C0"/>
                </a:solidFill>
              </a:rPr>
              <a:t>SignalR</a:t>
            </a:r>
            <a:r>
              <a:rPr lang="en-US" sz="4000" dirty="0">
                <a:solidFill>
                  <a:srgbClr val="FF0000"/>
                </a:solidFill>
              </a:rPr>
              <a:t>2</a:t>
            </a:r>
            <a:r>
              <a:rPr lang="en-US" dirty="0"/>
              <a:t> Integration</a:t>
            </a:r>
          </a:p>
        </p:txBody>
      </p:sp>
    </p:spTree>
    <p:extLst>
      <p:ext uri="{BB962C8B-B14F-4D97-AF65-F5344CB8AC3E}">
        <p14:creationId xmlns:p14="http://schemas.microsoft.com/office/powerpoint/2010/main" val="3713552605"/>
      </p:ext>
    </p:extLst>
  </p:cSld>
  <p:clrMapOvr>
    <a:masterClrMapping/>
  </p:clrMapOvr>
  <p:transition spd="slow">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with </a:t>
            </a:r>
            <a:r>
              <a:rPr lang="en-US" dirty="0" err="1" smtClean="0"/>
              <a:t>SignalR</a:t>
            </a:r>
            <a:endParaRPr dirty="0"/>
          </a:p>
        </p:txBody>
      </p:sp>
      <p:sp>
        <p:nvSpPr>
          <p:cNvPr id="8" name="Content Placeholder 3"/>
          <p:cNvSpPr txBox="1">
            <a:spLocks/>
          </p:cNvSpPr>
          <p:nvPr/>
        </p:nvSpPr>
        <p:spPr>
          <a:xfrm>
            <a:off x="1524000" y="1938536"/>
            <a:ext cx="6084168"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smtClean="0"/>
              <a:t>Copy “</a:t>
            </a:r>
            <a:r>
              <a:rPr lang="en-US" dirty="0" smtClean="0">
                <a:solidFill>
                  <a:srgbClr val="0070C0"/>
                </a:solidFill>
              </a:rPr>
              <a:t>06_AngularWithWebApi</a:t>
            </a:r>
            <a:r>
              <a:rPr lang="en-US" dirty="0" smtClean="0"/>
              <a:t>” to “</a:t>
            </a:r>
            <a:r>
              <a:rPr lang="en-US" dirty="0" smtClean="0">
                <a:solidFill>
                  <a:srgbClr val="FF0000"/>
                </a:solidFill>
              </a:rPr>
              <a:t>08_AngularWithSignalR</a:t>
            </a:r>
            <a:r>
              <a:rPr lang="en-US" dirty="0"/>
              <a:t> </a:t>
            </a:r>
            <a:r>
              <a:rPr lang="en-US" dirty="0" smtClean="0"/>
              <a:t>”</a:t>
            </a:r>
          </a:p>
        </p:txBody>
      </p:sp>
      <p:pic>
        <p:nvPicPr>
          <p:cNvPr id="4" name="Picture 3"/>
          <p:cNvPicPr>
            <a:picLocks noChangeAspect="1"/>
          </p:cNvPicPr>
          <p:nvPr/>
        </p:nvPicPr>
        <p:blipFill>
          <a:blip r:embed="rId3"/>
          <a:stretch>
            <a:fillRect/>
          </a:stretch>
        </p:blipFill>
        <p:spPr>
          <a:xfrm>
            <a:off x="6744072" y="1844824"/>
            <a:ext cx="3019425" cy="4533900"/>
          </a:xfrm>
          <a:prstGeom prst="rect">
            <a:avLst/>
          </a:prstGeom>
        </p:spPr>
      </p:pic>
    </p:spTree>
    <p:extLst>
      <p:ext uri="{BB962C8B-B14F-4D97-AF65-F5344CB8AC3E}">
        <p14:creationId xmlns:p14="http://schemas.microsoft.com/office/powerpoint/2010/main" val="1335997112"/>
      </p:ext>
    </p:extLst>
  </p:cSld>
  <p:clrMapOvr>
    <a:masterClrMapping/>
  </p:clrMapOvr>
  <p:transition spd="slow">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468544" cy="1143000"/>
          </a:xfrm>
        </p:spPr>
        <p:txBody>
          <a:bodyPr>
            <a:normAutofit fontScale="90000"/>
          </a:bodyPr>
          <a:lstStyle/>
          <a:p>
            <a:r>
              <a:rPr lang="en-US" dirty="0" smtClean="0"/>
              <a:t>Integration with </a:t>
            </a:r>
            <a:r>
              <a:rPr lang="en-US" dirty="0" err="1" smtClean="0"/>
              <a:t>SignalR</a:t>
            </a:r>
            <a:r>
              <a:rPr lang="en-US" dirty="0" smtClean="0"/>
              <a:t> –</a:t>
            </a:r>
            <a:br>
              <a:rPr lang="en-US" dirty="0" smtClean="0"/>
            </a:br>
            <a:r>
              <a:rPr lang="en-US" dirty="0" smtClean="0"/>
              <a:t>**</a:t>
            </a:r>
            <a:r>
              <a:rPr lang="en-US" dirty="0" err="1" smtClean="0"/>
              <a:t>SignalRDashboardController.cs</a:t>
            </a:r>
            <a:r>
              <a:rPr lang="en-US" dirty="0" smtClean="0"/>
              <a:t> (</a:t>
            </a:r>
            <a:r>
              <a:rPr lang="en-US" dirty="0" err="1" smtClean="0"/>
              <a:t>WebApi</a:t>
            </a:r>
            <a:r>
              <a:rPr lang="en-US" dirty="0" smtClean="0"/>
              <a:t>)**</a:t>
            </a:r>
            <a:endParaRPr dirty="0"/>
          </a:p>
        </p:txBody>
      </p:sp>
      <p:sp>
        <p:nvSpPr>
          <p:cNvPr id="8" name="Content Placeholder 3"/>
          <p:cNvSpPr txBox="1">
            <a:spLocks/>
          </p:cNvSpPr>
          <p:nvPr/>
        </p:nvSpPr>
        <p:spPr>
          <a:xfrm>
            <a:off x="1451992" y="1724744"/>
            <a:ext cx="9612560"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smtClean="0"/>
              <a:t>Copy “</a:t>
            </a:r>
            <a:r>
              <a:rPr lang="en-US" dirty="0" err="1" smtClean="0">
                <a:solidFill>
                  <a:srgbClr val="0070C0"/>
                </a:solidFill>
              </a:rPr>
              <a:t>DashboardController.cs</a:t>
            </a:r>
            <a:r>
              <a:rPr lang="en-US" dirty="0" smtClean="0"/>
              <a:t>” to “</a:t>
            </a:r>
            <a:r>
              <a:rPr lang="en-US" dirty="0" err="1" smtClean="0">
                <a:solidFill>
                  <a:srgbClr val="FF0000"/>
                </a:solidFill>
              </a:rPr>
              <a:t>SignalRDashboardController.cs</a:t>
            </a:r>
            <a:r>
              <a:rPr lang="en-US" dirty="0" smtClean="0"/>
              <a:t>”</a:t>
            </a:r>
          </a:p>
        </p:txBody>
      </p:sp>
      <p:pic>
        <p:nvPicPr>
          <p:cNvPr id="3" name="Picture 2"/>
          <p:cNvPicPr>
            <a:picLocks noChangeAspect="1"/>
          </p:cNvPicPr>
          <p:nvPr/>
        </p:nvPicPr>
        <p:blipFill>
          <a:blip r:embed="rId3"/>
          <a:stretch>
            <a:fillRect/>
          </a:stretch>
        </p:blipFill>
        <p:spPr>
          <a:xfrm>
            <a:off x="9624392" y="2032768"/>
            <a:ext cx="1728192" cy="1162796"/>
          </a:xfrm>
          <a:prstGeom prst="rect">
            <a:avLst/>
          </a:prstGeom>
        </p:spPr>
      </p:pic>
      <p:pic>
        <p:nvPicPr>
          <p:cNvPr id="5" name="Picture 4"/>
          <p:cNvPicPr>
            <a:picLocks noChangeAspect="1"/>
          </p:cNvPicPr>
          <p:nvPr/>
        </p:nvPicPr>
        <p:blipFill>
          <a:blip r:embed="rId4"/>
          <a:stretch>
            <a:fillRect/>
          </a:stretch>
        </p:blipFill>
        <p:spPr>
          <a:xfrm>
            <a:off x="1919536" y="2204302"/>
            <a:ext cx="5544616" cy="4303802"/>
          </a:xfrm>
          <a:prstGeom prst="rect">
            <a:avLst/>
          </a:prstGeom>
        </p:spPr>
      </p:pic>
      <p:sp>
        <p:nvSpPr>
          <p:cNvPr id="7" name="Rectangle 6"/>
          <p:cNvSpPr/>
          <p:nvPr/>
        </p:nvSpPr>
        <p:spPr>
          <a:xfrm>
            <a:off x="2711624" y="4149080"/>
            <a:ext cx="4320480" cy="13681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ular Callout 8"/>
          <p:cNvSpPr/>
          <p:nvPr/>
        </p:nvSpPr>
        <p:spPr>
          <a:xfrm>
            <a:off x="7831136" y="3569825"/>
            <a:ext cx="2208924" cy="968654"/>
          </a:xfrm>
          <a:prstGeom prst="wedgeRectCallout">
            <a:avLst>
              <a:gd name="adj1" fmla="val -85604"/>
              <a:gd name="adj2" fmla="val 46028"/>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Get </a:t>
            </a:r>
            <a:r>
              <a:rPr lang="en-US" sz="1600" dirty="0" err="1" smtClean="0">
                <a:solidFill>
                  <a:schemeClr val="tx1"/>
                </a:solidFill>
              </a:rPr>
              <a:t>SignalR</a:t>
            </a:r>
            <a:r>
              <a:rPr lang="en-US" sz="1600" dirty="0" smtClean="0">
                <a:solidFill>
                  <a:schemeClr val="tx1"/>
                </a:solidFill>
              </a:rPr>
              <a:t> “</a:t>
            </a:r>
            <a:r>
              <a:rPr lang="en-US" sz="1600" dirty="0" err="1" smtClean="0">
                <a:solidFill>
                  <a:srgbClr val="FF0000"/>
                </a:solidFill>
              </a:rPr>
              <a:t>EventBus</a:t>
            </a:r>
            <a:r>
              <a:rPr lang="en-US" sz="1600" dirty="0" smtClean="0">
                <a:solidFill>
                  <a:schemeClr val="tx1"/>
                </a:solidFill>
              </a:rPr>
              <a:t>” Hub Context reference</a:t>
            </a:r>
            <a:endParaRPr lang="en-US" sz="1600" dirty="0">
              <a:solidFill>
                <a:srgbClr val="0070C0"/>
              </a:solidFill>
            </a:endParaRPr>
          </a:p>
        </p:txBody>
      </p:sp>
    </p:spTree>
    <p:extLst>
      <p:ext uri="{BB962C8B-B14F-4D97-AF65-F5344CB8AC3E}">
        <p14:creationId xmlns:p14="http://schemas.microsoft.com/office/powerpoint/2010/main" val="3923362544"/>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REST</a:t>
            </a:r>
            <a:endParaRPr dirty="0"/>
          </a:p>
        </p:txBody>
      </p:sp>
      <p:sp>
        <p:nvSpPr>
          <p:cNvPr id="3" name="Content Placeholder 2"/>
          <p:cNvSpPr>
            <a:spLocks noGrp="1"/>
          </p:cNvSpPr>
          <p:nvPr>
            <p:ph sz="half" idx="1"/>
          </p:nvPr>
        </p:nvSpPr>
        <p:spPr>
          <a:xfrm>
            <a:off x="1524000" y="1825625"/>
            <a:ext cx="9324528" cy="4270375"/>
          </a:xfrm>
        </p:spPr>
        <p:txBody>
          <a:bodyPr>
            <a:normAutofit/>
          </a:bodyPr>
          <a:lstStyle/>
          <a:p>
            <a:r>
              <a:rPr lang="en-US" sz="2400" dirty="0" smtClean="0"/>
              <a:t>Separates server implementation from the client’s perception of resources (use standard HTTP GET/POST/PUT/DELETE verbs)</a:t>
            </a:r>
          </a:p>
          <a:p>
            <a:r>
              <a:rPr lang="en-US" sz="2400" dirty="0" smtClean="0"/>
              <a:t>Scales well to large numbers of clients</a:t>
            </a:r>
          </a:p>
          <a:p>
            <a:r>
              <a:rPr lang="en-US" sz="2400" dirty="0" smtClean="0"/>
              <a:t>Enable transfer of data in streams of unlimited size and type</a:t>
            </a:r>
          </a:p>
          <a:p>
            <a:r>
              <a:rPr lang="en-US" sz="2400" dirty="0" smtClean="0"/>
              <a:t>Support intermediaries (proxies and gateways) as  data transformation and caching components</a:t>
            </a:r>
          </a:p>
        </p:txBody>
      </p:sp>
    </p:spTree>
    <p:extLst>
      <p:ext uri="{BB962C8B-B14F-4D97-AF65-F5344CB8AC3E}">
        <p14:creationId xmlns:p14="http://schemas.microsoft.com/office/powerpoint/2010/main" val="391005019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1160">
                                          <p:stCondLst>
                                            <p:cond delay="0"/>
                                          </p:stCondLst>
                                        </p:cTn>
                                        <p:tgtEl>
                                          <p:spTgt spid="3">
                                            <p:txEl>
                                              <p:pRg st="0" end="0"/>
                                            </p:txEl>
                                          </p:spTgt>
                                        </p:tgtEl>
                                      </p:cBhvr>
                                    </p:animEffect>
                                    <p:anim calcmode="lin" valueType="num">
                                      <p:cBhvr>
                                        <p:cTn id="8" dur="3644"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1328"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1328" tmFilter="0, 0; 0.125,0.2665; 0.25,0.4; 0.375,0.465; 0.5,0.5;  0.625,0.535; 0.75,0.6; 0.875,0.7335; 1,1">
                                          <p:stCondLst>
                                            <p:cond delay="1328"/>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664" tmFilter="0, 0; 0.125,0.2665; 0.25,0.4; 0.375,0.465; 0.5,0.5;  0.625,0.535; 0.75,0.6; 0.875,0.7335; 1,1">
                                          <p:stCondLst>
                                            <p:cond delay="2648"/>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328" tmFilter="0, 0; 0.125,0.2665; 0.25,0.4; 0.375,0.465; 0.5,0.5;  0.625,0.535; 0.75,0.6; 0.875,0.7335; 1,1">
                                          <p:stCondLst>
                                            <p:cond delay="3312"/>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52">
                                          <p:stCondLst>
                                            <p:cond delay="1300"/>
                                          </p:stCondLst>
                                        </p:cTn>
                                        <p:tgtEl>
                                          <p:spTgt spid="3">
                                            <p:txEl>
                                              <p:pRg st="0" end="0"/>
                                            </p:txEl>
                                          </p:spTgt>
                                        </p:tgtEl>
                                      </p:cBhvr>
                                      <p:to x="100000" y="60000"/>
                                    </p:animScale>
                                    <p:animScale>
                                      <p:cBhvr>
                                        <p:cTn id="14" dur="332" decel="50000">
                                          <p:stCondLst>
                                            <p:cond delay="1352"/>
                                          </p:stCondLst>
                                        </p:cTn>
                                        <p:tgtEl>
                                          <p:spTgt spid="3">
                                            <p:txEl>
                                              <p:pRg st="0" end="0"/>
                                            </p:txEl>
                                          </p:spTgt>
                                        </p:tgtEl>
                                      </p:cBhvr>
                                      <p:to x="100000" y="100000"/>
                                    </p:animScale>
                                    <p:animScale>
                                      <p:cBhvr>
                                        <p:cTn id="15" dur="52">
                                          <p:stCondLst>
                                            <p:cond delay="2624"/>
                                          </p:stCondLst>
                                        </p:cTn>
                                        <p:tgtEl>
                                          <p:spTgt spid="3">
                                            <p:txEl>
                                              <p:pRg st="0" end="0"/>
                                            </p:txEl>
                                          </p:spTgt>
                                        </p:tgtEl>
                                      </p:cBhvr>
                                      <p:to x="100000" y="80000"/>
                                    </p:animScale>
                                    <p:animScale>
                                      <p:cBhvr>
                                        <p:cTn id="16" dur="332" decel="50000">
                                          <p:stCondLst>
                                            <p:cond delay="2676"/>
                                          </p:stCondLst>
                                        </p:cTn>
                                        <p:tgtEl>
                                          <p:spTgt spid="3">
                                            <p:txEl>
                                              <p:pRg st="0" end="0"/>
                                            </p:txEl>
                                          </p:spTgt>
                                        </p:tgtEl>
                                      </p:cBhvr>
                                      <p:to x="100000" y="100000"/>
                                    </p:animScale>
                                    <p:animScale>
                                      <p:cBhvr>
                                        <p:cTn id="17" dur="52">
                                          <p:stCondLst>
                                            <p:cond delay="3284"/>
                                          </p:stCondLst>
                                        </p:cTn>
                                        <p:tgtEl>
                                          <p:spTgt spid="3">
                                            <p:txEl>
                                              <p:pRg st="0" end="0"/>
                                            </p:txEl>
                                          </p:spTgt>
                                        </p:tgtEl>
                                      </p:cBhvr>
                                      <p:to x="100000" y="90000"/>
                                    </p:animScale>
                                    <p:animScale>
                                      <p:cBhvr>
                                        <p:cTn id="18" dur="332" decel="50000">
                                          <p:stCondLst>
                                            <p:cond delay="3336"/>
                                          </p:stCondLst>
                                        </p:cTn>
                                        <p:tgtEl>
                                          <p:spTgt spid="3">
                                            <p:txEl>
                                              <p:pRg st="0" end="0"/>
                                            </p:txEl>
                                          </p:spTgt>
                                        </p:tgtEl>
                                      </p:cBhvr>
                                      <p:to x="100000" y="100000"/>
                                    </p:animScale>
                                    <p:animScale>
                                      <p:cBhvr>
                                        <p:cTn id="19" dur="52">
                                          <p:stCondLst>
                                            <p:cond delay="3616"/>
                                          </p:stCondLst>
                                        </p:cTn>
                                        <p:tgtEl>
                                          <p:spTgt spid="3">
                                            <p:txEl>
                                              <p:pRg st="0" end="0"/>
                                            </p:txEl>
                                          </p:spTgt>
                                        </p:tgtEl>
                                      </p:cBhvr>
                                      <p:to x="100000" y="95000"/>
                                    </p:animScale>
                                    <p:animScale>
                                      <p:cBhvr>
                                        <p:cTn id="20" dur="332" decel="50000">
                                          <p:stCondLst>
                                            <p:cond delay="3668"/>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1160">
                                          <p:stCondLst>
                                            <p:cond delay="0"/>
                                          </p:stCondLst>
                                        </p:cTn>
                                        <p:tgtEl>
                                          <p:spTgt spid="3">
                                            <p:txEl>
                                              <p:pRg st="1" end="1"/>
                                            </p:txEl>
                                          </p:spTgt>
                                        </p:tgtEl>
                                      </p:cBhvr>
                                    </p:animEffect>
                                    <p:anim calcmode="lin" valueType="num">
                                      <p:cBhvr>
                                        <p:cTn id="26" dur="3644"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1328"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1328" tmFilter="0, 0; 0.125,0.2665; 0.25,0.4; 0.375,0.465; 0.5,0.5;  0.625,0.535; 0.75,0.6; 0.875,0.7335; 1,1">
                                          <p:stCondLst>
                                            <p:cond delay="1328"/>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664" tmFilter="0, 0; 0.125,0.2665; 0.25,0.4; 0.375,0.465; 0.5,0.5;  0.625,0.535; 0.75,0.6; 0.875,0.7335; 1,1">
                                          <p:stCondLst>
                                            <p:cond delay="2648"/>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328" tmFilter="0, 0; 0.125,0.2665; 0.25,0.4; 0.375,0.465; 0.5,0.5;  0.625,0.535; 0.75,0.6; 0.875,0.7335; 1,1">
                                          <p:stCondLst>
                                            <p:cond delay="3312"/>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52">
                                          <p:stCondLst>
                                            <p:cond delay="1300"/>
                                          </p:stCondLst>
                                        </p:cTn>
                                        <p:tgtEl>
                                          <p:spTgt spid="3">
                                            <p:txEl>
                                              <p:pRg st="1" end="1"/>
                                            </p:txEl>
                                          </p:spTgt>
                                        </p:tgtEl>
                                      </p:cBhvr>
                                      <p:to x="100000" y="60000"/>
                                    </p:animScale>
                                    <p:animScale>
                                      <p:cBhvr>
                                        <p:cTn id="32" dur="332" decel="50000">
                                          <p:stCondLst>
                                            <p:cond delay="1352"/>
                                          </p:stCondLst>
                                        </p:cTn>
                                        <p:tgtEl>
                                          <p:spTgt spid="3">
                                            <p:txEl>
                                              <p:pRg st="1" end="1"/>
                                            </p:txEl>
                                          </p:spTgt>
                                        </p:tgtEl>
                                      </p:cBhvr>
                                      <p:to x="100000" y="100000"/>
                                    </p:animScale>
                                    <p:animScale>
                                      <p:cBhvr>
                                        <p:cTn id="33" dur="52">
                                          <p:stCondLst>
                                            <p:cond delay="2624"/>
                                          </p:stCondLst>
                                        </p:cTn>
                                        <p:tgtEl>
                                          <p:spTgt spid="3">
                                            <p:txEl>
                                              <p:pRg st="1" end="1"/>
                                            </p:txEl>
                                          </p:spTgt>
                                        </p:tgtEl>
                                      </p:cBhvr>
                                      <p:to x="100000" y="80000"/>
                                    </p:animScale>
                                    <p:animScale>
                                      <p:cBhvr>
                                        <p:cTn id="34" dur="332" decel="50000">
                                          <p:stCondLst>
                                            <p:cond delay="2676"/>
                                          </p:stCondLst>
                                        </p:cTn>
                                        <p:tgtEl>
                                          <p:spTgt spid="3">
                                            <p:txEl>
                                              <p:pRg st="1" end="1"/>
                                            </p:txEl>
                                          </p:spTgt>
                                        </p:tgtEl>
                                      </p:cBhvr>
                                      <p:to x="100000" y="100000"/>
                                    </p:animScale>
                                    <p:animScale>
                                      <p:cBhvr>
                                        <p:cTn id="35" dur="52">
                                          <p:stCondLst>
                                            <p:cond delay="3284"/>
                                          </p:stCondLst>
                                        </p:cTn>
                                        <p:tgtEl>
                                          <p:spTgt spid="3">
                                            <p:txEl>
                                              <p:pRg st="1" end="1"/>
                                            </p:txEl>
                                          </p:spTgt>
                                        </p:tgtEl>
                                      </p:cBhvr>
                                      <p:to x="100000" y="90000"/>
                                    </p:animScale>
                                    <p:animScale>
                                      <p:cBhvr>
                                        <p:cTn id="36" dur="332" decel="50000">
                                          <p:stCondLst>
                                            <p:cond delay="3336"/>
                                          </p:stCondLst>
                                        </p:cTn>
                                        <p:tgtEl>
                                          <p:spTgt spid="3">
                                            <p:txEl>
                                              <p:pRg st="1" end="1"/>
                                            </p:txEl>
                                          </p:spTgt>
                                        </p:tgtEl>
                                      </p:cBhvr>
                                      <p:to x="100000" y="100000"/>
                                    </p:animScale>
                                    <p:animScale>
                                      <p:cBhvr>
                                        <p:cTn id="37" dur="52">
                                          <p:stCondLst>
                                            <p:cond delay="3616"/>
                                          </p:stCondLst>
                                        </p:cTn>
                                        <p:tgtEl>
                                          <p:spTgt spid="3">
                                            <p:txEl>
                                              <p:pRg st="1" end="1"/>
                                            </p:txEl>
                                          </p:spTgt>
                                        </p:tgtEl>
                                      </p:cBhvr>
                                      <p:to x="100000" y="95000"/>
                                    </p:animScale>
                                    <p:animScale>
                                      <p:cBhvr>
                                        <p:cTn id="38" dur="332" decel="50000">
                                          <p:stCondLst>
                                            <p:cond delay="3668"/>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1160">
                                          <p:stCondLst>
                                            <p:cond delay="0"/>
                                          </p:stCondLst>
                                        </p:cTn>
                                        <p:tgtEl>
                                          <p:spTgt spid="3">
                                            <p:txEl>
                                              <p:pRg st="2" end="2"/>
                                            </p:txEl>
                                          </p:spTgt>
                                        </p:tgtEl>
                                      </p:cBhvr>
                                    </p:animEffect>
                                    <p:anim calcmode="lin" valueType="num">
                                      <p:cBhvr>
                                        <p:cTn id="44" dur="3644"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1328"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1328" tmFilter="0, 0; 0.125,0.2665; 0.25,0.4; 0.375,0.465; 0.5,0.5;  0.625,0.535; 0.75,0.6; 0.875,0.7335; 1,1">
                                          <p:stCondLst>
                                            <p:cond delay="1328"/>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664" tmFilter="0, 0; 0.125,0.2665; 0.25,0.4; 0.375,0.465; 0.5,0.5;  0.625,0.535; 0.75,0.6; 0.875,0.7335; 1,1">
                                          <p:stCondLst>
                                            <p:cond delay="2648"/>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328" tmFilter="0, 0; 0.125,0.2665; 0.25,0.4; 0.375,0.465; 0.5,0.5;  0.625,0.535; 0.75,0.6; 0.875,0.7335; 1,1">
                                          <p:stCondLst>
                                            <p:cond delay="3312"/>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52">
                                          <p:stCondLst>
                                            <p:cond delay="1300"/>
                                          </p:stCondLst>
                                        </p:cTn>
                                        <p:tgtEl>
                                          <p:spTgt spid="3">
                                            <p:txEl>
                                              <p:pRg st="2" end="2"/>
                                            </p:txEl>
                                          </p:spTgt>
                                        </p:tgtEl>
                                      </p:cBhvr>
                                      <p:to x="100000" y="60000"/>
                                    </p:animScale>
                                    <p:animScale>
                                      <p:cBhvr>
                                        <p:cTn id="50" dur="332" decel="50000">
                                          <p:stCondLst>
                                            <p:cond delay="1352"/>
                                          </p:stCondLst>
                                        </p:cTn>
                                        <p:tgtEl>
                                          <p:spTgt spid="3">
                                            <p:txEl>
                                              <p:pRg st="2" end="2"/>
                                            </p:txEl>
                                          </p:spTgt>
                                        </p:tgtEl>
                                      </p:cBhvr>
                                      <p:to x="100000" y="100000"/>
                                    </p:animScale>
                                    <p:animScale>
                                      <p:cBhvr>
                                        <p:cTn id="51" dur="52">
                                          <p:stCondLst>
                                            <p:cond delay="2624"/>
                                          </p:stCondLst>
                                        </p:cTn>
                                        <p:tgtEl>
                                          <p:spTgt spid="3">
                                            <p:txEl>
                                              <p:pRg st="2" end="2"/>
                                            </p:txEl>
                                          </p:spTgt>
                                        </p:tgtEl>
                                      </p:cBhvr>
                                      <p:to x="100000" y="80000"/>
                                    </p:animScale>
                                    <p:animScale>
                                      <p:cBhvr>
                                        <p:cTn id="52" dur="332" decel="50000">
                                          <p:stCondLst>
                                            <p:cond delay="2676"/>
                                          </p:stCondLst>
                                        </p:cTn>
                                        <p:tgtEl>
                                          <p:spTgt spid="3">
                                            <p:txEl>
                                              <p:pRg st="2" end="2"/>
                                            </p:txEl>
                                          </p:spTgt>
                                        </p:tgtEl>
                                      </p:cBhvr>
                                      <p:to x="100000" y="100000"/>
                                    </p:animScale>
                                    <p:animScale>
                                      <p:cBhvr>
                                        <p:cTn id="53" dur="52">
                                          <p:stCondLst>
                                            <p:cond delay="3284"/>
                                          </p:stCondLst>
                                        </p:cTn>
                                        <p:tgtEl>
                                          <p:spTgt spid="3">
                                            <p:txEl>
                                              <p:pRg st="2" end="2"/>
                                            </p:txEl>
                                          </p:spTgt>
                                        </p:tgtEl>
                                      </p:cBhvr>
                                      <p:to x="100000" y="90000"/>
                                    </p:animScale>
                                    <p:animScale>
                                      <p:cBhvr>
                                        <p:cTn id="54" dur="332" decel="50000">
                                          <p:stCondLst>
                                            <p:cond delay="3336"/>
                                          </p:stCondLst>
                                        </p:cTn>
                                        <p:tgtEl>
                                          <p:spTgt spid="3">
                                            <p:txEl>
                                              <p:pRg st="2" end="2"/>
                                            </p:txEl>
                                          </p:spTgt>
                                        </p:tgtEl>
                                      </p:cBhvr>
                                      <p:to x="100000" y="100000"/>
                                    </p:animScale>
                                    <p:animScale>
                                      <p:cBhvr>
                                        <p:cTn id="55" dur="52">
                                          <p:stCondLst>
                                            <p:cond delay="3616"/>
                                          </p:stCondLst>
                                        </p:cTn>
                                        <p:tgtEl>
                                          <p:spTgt spid="3">
                                            <p:txEl>
                                              <p:pRg st="2" end="2"/>
                                            </p:txEl>
                                          </p:spTgt>
                                        </p:tgtEl>
                                      </p:cBhvr>
                                      <p:to x="100000" y="95000"/>
                                    </p:animScale>
                                    <p:animScale>
                                      <p:cBhvr>
                                        <p:cTn id="56" dur="332" decel="50000">
                                          <p:stCondLst>
                                            <p:cond delay="3668"/>
                                          </p:stCondLst>
                                        </p:cTn>
                                        <p:tgtEl>
                                          <p:spTgt spid="3">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wipe(down)">
                                      <p:cBhvr>
                                        <p:cTn id="61" dur="1160">
                                          <p:stCondLst>
                                            <p:cond delay="0"/>
                                          </p:stCondLst>
                                        </p:cTn>
                                        <p:tgtEl>
                                          <p:spTgt spid="3">
                                            <p:txEl>
                                              <p:pRg st="3" end="3"/>
                                            </p:txEl>
                                          </p:spTgt>
                                        </p:tgtEl>
                                      </p:cBhvr>
                                    </p:animEffect>
                                    <p:anim calcmode="lin" valueType="num">
                                      <p:cBhvr>
                                        <p:cTn id="62" dur="3644"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3" dur="1328"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4" dur="1328" tmFilter="0, 0; 0.125,0.2665; 0.25,0.4; 0.375,0.465; 0.5,0.5;  0.625,0.535; 0.75,0.6; 0.875,0.7335; 1,1">
                                          <p:stCondLst>
                                            <p:cond delay="1328"/>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5" dur="664" tmFilter="0, 0; 0.125,0.2665; 0.25,0.4; 0.375,0.465; 0.5,0.5;  0.625,0.535; 0.75,0.6; 0.875,0.7335; 1,1">
                                          <p:stCondLst>
                                            <p:cond delay="2648"/>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6" dur="328" tmFilter="0, 0; 0.125,0.2665; 0.25,0.4; 0.375,0.465; 0.5,0.5;  0.625,0.535; 0.75,0.6; 0.875,0.7335; 1,1">
                                          <p:stCondLst>
                                            <p:cond delay="3312"/>
                                          </p:stCondLst>
                                        </p:cTn>
                                        <p:tgtEl>
                                          <p:spTgt spid="3">
                                            <p:txEl>
                                              <p:pRg st="3" end="3"/>
                                            </p:txEl>
                                          </p:spTgt>
                                        </p:tgtEl>
                                        <p:attrNameLst>
                                          <p:attrName>ppt_y</p:attrName>
                                        </p:attrNameLst>
                                      </p:cBhvr>
                                      <p:tavLst>
                                        <p:tav tm="0" fmla="#ppt_y-sin(pi*$)/81">
                                          <p:val>
                                            <p:fltVal val="0"/>
                                          </p:val>
                                        </p:tav>
                                        <p:tav tm="100000">
                                          <p:val>
                                            <p:fltVal val="1"/>
                                          </p:val>
                                        </p:tav>
                                      </p:tavLst>
                                    </p:anim>
                                    <p:animScale>
                                      <p:cBhvr>
                                        <p:cTn id="67" dur="52">
                                          <p:stCondLst>
                                            <p:cond delay="1300"/>
                                          </p:stCondLst>
                                        </p:cTn>
                                        <p:tgtEl>
                                          <p:spTgt spid="3">
                                            <p:txEl>
                                              <p:pRg st="3" end="3"/>
                                            </p:txEl>
                                          </p:spTgt>
                                        </p:tgtEl>
                                      </p:cBhvr>
                                      <p:to x="100000" y="60000"/>
                                    </p:animScale>
                                    <p:animScale>
                                      <p:cBhvr>
                                        <p:cTn id="68" dur="332" decel="50000">
                                          <p:stCondLst>
                                            <p:cond delay="1352"/>
                                          </p:stCondLst>
                                        </p:cTn>
                                        <p:tgtEl>
                                          <p:spTgt spid="3">
                                            <p:txEl>
                                              <p:pRg st="3" end="3"/>
                                            </p:txEl>
                                          </p:spTgt>
                                        </p:tgtEl>
                                      </p:cBhvr>
                                      <p:to x="100000" y="100000"/>
                                    </p:animScale>
                                    <p:animScale>
                                      <p:cBhvr>
                                        <p:cTn id="69" dur="52">
                                          <p:stCondLst>
                                            <p:cond delay="2624"/>
                                          </p:stCondLst>
                                        </p:cTn>
                                        <p:tgtEl>
                                          <p:spTgt spid="3">
                                            <p:txEl>
                                              <p:pRg st="3" end="3"/>
                                            </p:txEl>
                                          </p:spTgt>
                                        </p:tgtEl>
                                      </p:cBhvr>
                                      <p:to x="100000" y="80000"/>
                                    </p:animScale>
                                    <p:animScale>
                                      <p:cBhvr>
                                        <p:cTn id="70" dur="332" decel="50000">
                                          <p:stCondLst>
                                            <p:cond delay="2676"/>
                                          </p:stCondLst>
                                        </p:cTn>
                                        <p:tgtEl>
                                          <p:spTgt spid="3">
                                            <p:txEl>
                                              <p:pRg st="3" end="3"/>
                                            </p:txEl>
                                          </p:spTgt>
                                        </p:tgtEl>
                                      </p:cBhvr>
                                      <p:to x="100000" y="100000"/>
                                    </p:animScale>
                                    <p:animScale>
                                      <p:cBhvr>
                                        <p:cTn id="71" dur="52">
                                          <p:stCondLst>
                                            <p:cond delay="3284"/>
                                          </p:stCondLst>
                                        </p:cTn>
                                        <p:tgtEl>
                                          <p:spTgt spid="3">
                                            <p:txEl>
                                              <p:pRg st="3" end="3"/>
                                            </p:txEl>
                                          </p:spTgt>
                                        </p:tgtEl>
                                      </p:cBhvr>
                                      <p:to x="100000" y="90000"/>
                                    </p:animScale>
                                    <p:animScale>
                                      <p:cBhvr>
                                        <p:cTn id="72" dur="332" decel="50000">
                                          <p:stCondLst>
                                            <p:cond delay="3336"/>
                                          </p:stCondLst>
                                        </p:cTn>
                                        <p:tgtEl>
                                          <p:spTgt spid="3">
                                            <p:txEl>
                                              <p:pRg st="3" end="3"/>
                                            </p:txEl>
                                          </p:spTgt>
                                        </p:tgtEl>
                                      </p:cBhvr>
                                      <p:to x="100000" y="100000"/>
                                    </p:animScale>
                                    <p:animScale>
                                      <p:cBhvr>
                                        <p:cTn id="73" dur="52">
                                          <p:stCondLst>
                                            <p:cond delay="3616"/>
                                          </p:stCondLst>
                                        </p:cTn>
                                        <p:tgtEl>
                                          <p:spTgt spid="3">
                                            <p:txEl>
                                              <p:pRg st="3" end="3"/>
                                            </p:txEl>
                                          </p:spTgt>
                                        </p:tgtEl>
                                      </p:cBhvr>
                                      <p:to x="100000" y="95000"/>
                                    </p:animScale>
                                    <p:animScale>
                                      <p:cBhvr>
                                        <p:cTn id="74" dur="332" decel="50000">
                                          <p:stCondLst>
                                            <p:cond delay="3668"/>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7408" y="2849047"/>
            <a:ext cx="5256584" cy="3812753"/>
          </a:xfrm>
          <a:prstGeom prst="rect">
            <a:avLst/>
          </a:prstGeom>
        </p:spPr>
      </p:pic>
      <p:sp>
        <p:nvSpPr>
          <p:cNvPr id="2" name="Title 1"/>
          <p:cNvSpPr>
            <a:spLocks noGrp="1"/>
          </p:cNvSpPr>
          <p:nvPr>
            <p:ph type="title"/>
          </p:nvPr>
        </p:nvSpPr>
        <p:spPr>
          <a:xfrm>
            <a:off x="1524000" y="457200"/>
            <a:ext cx="9468544" cy="1143000"/>
          </a:xfrm>
        </p:spPr>
        <p:txBody>
          <a:bodyPr>
            <a:normAutofit fontScale="90000"/>
          </a:bodyPr>
          <a:lstStyle/>
          <a:p>
            <a:r>
              <a:rPr lang="en-US" dirty="0" smtClean="0"/>
              <a:t>Integration with </a:t>
            </a:r>
            <a:r>
              <a:rPr lang="en-US" dirty="0" err="1" smtClean="0"/>
              <a:t>SignalR</a:t>
            </a:r>
            <a:r>
              <a:rPr lang="en-US" dirty="0" smtClean="0"/>
              <a:t> –</a:t>
            </a:r>
            <a:br>
              <a:rPr lang="en-US" dirty="0" smtClean="0"/>
            </a:br>
            <a:r>
              <a:rPr lang="en-US" dirty="0" smtClean="0"/>
              <a:t>**</a:t>
            </a:r>
            <a:r>
              <a:rPr lang="en-US" dirty="0" err="1" smtClean="0"/>
              <a:t>SignalRDashboardController.cs</a:t>
            </a:r>
            <a:r>
              <a:rPr lang="en-US" dirty="0" smtClean="0"/>
              <a:t> (</a:t>
            </a:r>
            <a:r>
              <a:rPr lang="en-US" dirty="0" err="1" smtClean="0"/>
              <a:t>WebApi</a:t>
            </a:r>
            <a:r>
              <a:rPr lang="en-US" dirty="0" smtClean="0"/>
              <a:t>)**</a:t>
            </a:r>
            <a:endParaRPr dirty="0"/>
          </a:p>
        </p:txBody>
      </p:sp>
      <p:sp>
        <p:nvSpPr>
          <p:cNvPr id="7" name="Rectangle 6"/>
          <p:cNvSpPr/>
          <p:nvPr/>
        </p:nvSpPr>
        <p:spPr>
          <a:xfrm>
            <a:off x="1055440" y="5448320"/>
            <a:ext cx="4032448" cy="86409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6258272" y="1909847"/>
            <a:ext cx="4950296" cy="4740538"/>
          </a:xfrm>
          <a:prstGeom prst="rect">
            <a:avLst/>
          </a:prstGeom>
        </p:spPr>
      </p:pic>
      <p:sp>
        <p:nvSpPr>
          <p:cNvPr id="10" name="Rectangle 9"/>
          <p:cNvSpPr/>
          <p:nvPr/>
        </p:nvSpPr>
        <p:spPr>
          <a:xfrm>
            <a:off x="6717196" y="3284984"/>
            <a:ext cx="4491372" cy="64807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816080" y="5702801"/>
            <a:ext cx="4392488" cy="64807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3"/>
          <p:cNvSpPr txBox="1">
            <a:spLocks/>
          </p:cNvSpPr>
          <p:nvPr/>
        </p:nvSpPr>
        <p:spPr>
          <a:xfrm>
            <a:off x="515888" y="1772816"/>
            <a:ext cx="5652120"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smtClean="0"/>
              <a:t>Whenever </a:t>
            </a:r>
            <a:r>
              <a:rPr lang="en-US" dirty="0" smtClean="0">
                <a:solidFill>
                  <a:srgbClr val="0070C0"/>
                </a:solidFill>
              </a:rPr>
              <a:t>Create</a:t>
            </a:r>
            <a:r>
              <a:rPr lang="en-US" dirty="0" smtClean="0"/>
              <a:t>/</a:t>
            </a:r>
            <a:r>
              <a:rPr lang="en-US" dirty="0" smtClean="0">
                <a:solidFill>
                  <a:srgbClr val="0070C0"/>
                </a:solidFill>
              </a:rPr>
              <a:t>Update</a:t>
            </a:r>
            <a:r>
              <a:rPr lang="en-US" dirty="0" smtClean="0"/>
              <a:t>/</a:t>
            </a:r>
            <a:r>
              <a:rPr lang="en-US" dirty="0" smtClean="0">
                <a:solidFill>
                  <a:srgbClr val="0070C0"/>
                </a:solidFill>
              </a:rPr>
              <a:t>Delete</a:t>
            </a:r>
            <a:r>
              <a:rPr lang="en-US" dirty="0" smtClean="0"/>
              <a:t> operations occurred, a “</a:t>
            </a:r>
            <a:r>
              <a:rPr lang="en-US" dirty="0" err="1" smtClean="0">
                <a:solidFill>
                  <a:srgbClr val="FF0000"/>
                </a:solidFill>
              </a:rPr>
              <a:t>SignalREvent</a:t>
            </a:r>
            <a:r>
              <a:rPr lang="en-US" dirty="0" smtClean="0"/>
              <a:t>” will be broadcast to all </a:t>
            </a:r>
            <a:r>
              <a:rPr lang="en-US" dirty="0" err="1" smtClean="0"/>
              <a:t>SignalR</a:t>
            </a:r>
            <a:r>
              <a:rPr lang="en-US" dirty="0" smtClean="0"/>
              <a:t> client via “</a:t>
            </a:r>
            <a:r>
              <a:rPr lang="en-US" dirty="0" err="1" smtClean="0">
                <a:solidFill>
                  <a:srgbClr val="FF0000"/>
                </a:solidFill>
              </a:rPr>
              <a:t>EventBusHub</a:t>
            </a:r>
            <a:r>
              <a:rPr lang="en-US" dirty="0" smtClean="0"/>
              <a:t>”</a:t>
            </a:r>
          </a:p>
        </p:txBody>
      </p:sp>
    </p:spTree>
    <p:extLst>
      <p:ext uri="{BB962C8B-B14F-4D97-AF65-F5344CB8AC3E}">
        <p14:creationId xmlns:p14="http://schemas.microsoft.com/office/powerpoint/2010/main" val="1268034409"/>
      </p:ext>
    </p:extLst>
  </p:cSld>
  <p:clrMapOvr>
    <a:masterClrMapping/>
  </p:clrMapOvr>
  <p:transition spd="slow">
    <p:pull/>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with </a:t>
            </a:r>
            <a:r>
              <a:rPr lang="en-US" dirty="0" err="1" smtClean="0"/>
              <a:t>SignalR</a:t>
            </a:r>
            <a:endParaRPr dirty="0"/>
          </a:p>
        </p:txBody>
      </p:sp>
      <p:sp>
        <p:nvSpPr>
          <p:cNvPr id="8" name="Content Placeholder 3"/>
          <p:cNvSpPr txBox="1">
            <a:spLocks/>
          </p:cNvSpPr>
          <p:nvPr/>
        </p:nvSpPr>
        <p:spPr>
          <a:xfrm>
            <a:off x="1524000" y="1938536"/>
            <a:ext cx="6084168"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smtClean="0"/>
              <a:t>Modify “</a:t>
            </a:r>
            <a:r>
              <a:rPr lang="en-US" dirty="0" smtClean="0">
                <a:solidFill>
                  <a:srgbClr val="FF0000"/>
                </a:solidFill>
              </a:rPr>
              <a:t>index.html</a:t>
            </a:r>
            <a:r>
              <a:rPr lang="en-US" dirty="0" smtClean="0"/>
              <a:t>” to include “</a:t>
            </a:r>
            <a:r>
              <a:rPr lang="en-US" dirty="0" err="1" smtClean="0">
                <a:solidFill>
                  <a:srgbClr val="FF0000"/>
                </a:solidFill>
              </a:rPr>
              <a:t>SignalR</a:t>
            </a:r>
            <a:r>
              <a:rPr lang="en-US" dirty="0" smtClean="0"/>
              <a:t>” related </a:t>
            </a:r>
            <a:r>
              <a:rPr lang="en-US" dirty="0" err="1" smtClean="0"/>
              <a:t>javascripts</a:t>
            </a:r>
            <a:r>
              <a:rPr lang="en-US" dirty="0" smtClean="0"/>
              <a:t> </a:t>
            </a:r>
          </a:p>
        </p:txBody>
      </p:sp>
      <p:pic>
        <p:nvPicPr>
          <p:cNvPr id="5" name="Picture 4"/>
          <p:cNvPicPr>
            <a:picLocks noChangeAspect="1"/>
          </p:cNvPicPr>
          <p:nvPr/>
        </p:nvPicPr>
        <p:blipFill>
          <a:blip r:embed="rId3"/>
          <a:stretch>
            <a:fillRect/>
          </a:stretch>
        </p:blipFill>
        <p:spPr>
          <a:xfrm>
            <a:off x="8769776" y="332656"/>
            <a:ext cx="3096344" cy="1774643"/>
          </a:xfrm>
          <a:prstGeom prst="rect">
            <a:avLst/>
          </a:prstGeom>
        </p:spPr>
      </p:pic>
      <p:pic>
        <p:nvPicPr>
          <p:cNvPr id="3" name="Picture 2"/>
          <p:cNvPicPr>
            <a:picLocks noChangeAspect="1"/>
          </p:cNvPicPr>
          <p:nvPr/>
        </p:nvPicPr>
        <p:blipFill>
          <a:blip r:embed="rId4"/>
          <a:stretch>
            <a:fillRect/>
          </a:stretch>
        </p:blipFill>
        <p:spPr>
          <a:xfrm>
            <a:off x="2063552" y="3099914"/>
            <a:ext cx="5419725" cy="1123950"/>
          </a:xfrm>
          <a:prstGeom prst="rect">
            <a:avLst/>
          </a:prstGeom>
        </p:spPr>
      </p:pic>
      <p:cxnSp>
        <p:nvCxnSpPr>
          <p:cNvPr id="6" name="Straight Connector 5"/>
          <p:cNvCxnSpPr/>
          <p:nvPr/>
        </p:nvCxnSpPr>
        <p:spPr>
          <a:xfrm>
            <a:off x="8760296" y="620688"/>
            <a:ext cx="7920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567608" y="3374291"/>
            <a:ext cx="4752528" cy="7747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8360624"/>
      </p:ext>
    </p:extLst>
  </p:cSld>
  <p:clrMapOvr>
    <a:masterClrMapping/>
  </p:clrMapOvr>
  <p:transition spd="slow">
    <p:pull/>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with </a:t>
            </a:r>
            <a:r>
              <a:rPr lang="en-US" dirty="0" err="1" smtClean="0"/>
              <a:t>SignalR</a:t>
            </a:r>
            <a:endParaRPr dirty="0"/>
          </a:p>
        </p:txBody>
      </p:sp>
      <p:sp>
        <p:nvSpPr>
          <p:cNvPr id="8" name="Content Placeholder 3"/>
          <p:cNvSpPr txBox="1">
            <a:spLocks/>
          </p:cNvSpPr>
          <p:nvPr/>
        </p:nvSpPr>
        <p:spPr>
          <a:xfrm>
            <a:off x="1524000" y="1938536"/>
            <a:ext cx="7164288"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smtClean="0"/>
              <a:t>Modify “</a:t>
            </a:r>
            <a:r>
              <a:rPr lang="en-US" dirty="0" smtClean="0">
                <a:solidFill>
                  <a:srgbClr val="FF0000"/>
                </a:solidFill>
              </a:rPr>
              <a:t>app.js</a:t>
            </a:r>
            <a:r>
              <a:rPr lang="en-US" dirty="0" smtClean="0"/>
              <a:t>” to have </a:t>
            </a:r>
            <a:r>
              <a:rPr lang="en-US" dirty="0" err="1" smtClean="0"/>
              <a:t>AngularJS</a:t>
            </a:r>
            <a:r>
              <a:rPr lang="en-US" dirty="0" smtClean="0"/>
              <a:t> include “</a:t>
            </a:r>
            <a:r>
              <a:rPr lang="en-US" dirty="0" err="1" smtClean="0">
                <a:solidFill>
                  <a:srgbClr val="FF0000"/>
                </a:solidFill>
              </a:rPr>
              <a:t>EventBus</a:t>
            </a:r>
            <a:r>
              <a:rPr lang="en-US" dirty="0" smtClean="0"/>
              <a:t>” module</a:t>
            </a:r>
          </a:p>
        </p:txBody>
      </p:sp>
      <p:pic>
        <p:nvPicPr>
          <p:cNvPr id="5" name="Picture 4"/>
          <p:cNvPicPr>
            <a:picLocks noChangeAspect="1"/>
          </p:cNvPicPr>
          <p:nvPr/>
        </p:nvPicPr>
        <p:blipFill>
          <a:blip r:embed="rId3"/>
          <a:stretch>
            <a:fillRect/>
          </a:stretch>
        </p:blipFill>
        <p:spPr>
          <a:xfrm>
            <a:off x="8769776" y="332656"/>
            <a:ext cx="3096344" cy="1774643"/>
          </a:xfrm>
          <a:prstGeom prst="rect">
            <a:avLst/>
          </a:prstGeom>
        </p:spPr>
      </p:pic>
      <p:cxnSp>
        <p:nvCxnSpPr>
          <p:cNvPr id="6" name="Straight Connector 5"/>
          <p:cNvCxnSpPr/>
          <p:nvPr/>
        </p:nvCxnSpPr>
        <p:spPr>
          <a:xfrm>
            <a:off x="8760296" y="980728"/>
            <a:ext cx="5760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1238524" y="3212976"/>
            <a:ext cx="9456080" cy="1568946"/>
          </a:xfrm>
          <a:prstGeom prst="rect">
            <a:avLst/>
          </a:prstGeom>
        </p:spPr>
      </p:pic>
      <p:sp>
        <p:nvSpPr>
          <p:cNvPr id="10" name="Rectangle 9"/>
          <p:cNvSpPr/>
          <p:nvPr/>
        </p:nvSpPr>
        <p:spPr>
          <a:xfrm>
            <a:off x="9624392" y="3424378"/>
            <a:ext cx="1043608" cy="2956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6917227"/>
      </p:ext>
    </p:extLst>
  </p:cSld>
  <p:clrMapOvr>
    <a:masterClrMapping/>
  </p:clrMapOvr>
  <p:transition spd="slow">
    <p:pull/>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with </a:t>
            </a:r>
            <a:r>
              <a:rPr lang="en-US" dirty="0" err="1" smtClean="0"/>
              <a:t>SignalR</a:t>
            </a:r>
            <a:endParaRPr dirty="0"/>
          </a:p>
        </p:txBody>
      </p:sp>
      <p:sp>
        <p:nvSpPr>
          <p:cNvPr id="8" name="Content Placeholder 3"/>
          <p:cNvSpPr txBox="1">
            <a:spLocks/>
          </p:cNvSpPr>
          <p:nvPr/>
        </p:nvSpPr>
        <p:spPr>
          <a:xfrm>
            <a:off x="1524000" y="1938536"/>
            <a:ext cx="7164288"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smtClean="0"/>
              <a:t>Modify “</a:t>
            </a:r>
            <a:r>
              <a:rPr lang="en-US" dirty="0" smtClean="0">
                <a:solidFill>
                  <a:srgbClr val="FF0000"/>
                </a:solidFill>
              </a:rPr>
              <a:t>factories.js -&gt; </a:t>
            </a:r>
            <a:r>
              <a:rPr lang="en-US" dirty="0">
                <a:solidFill>
                  <a:srgbClr val="0070C0"/>
                </a:solidFill>
              </a:rPr>
              <a:t>03_myapp_integrateDataTableCtrl</a:t>
            </a:r>
            <a:r>
              <a:rPr lang="en-US" dirty="0" smtClean="0"/>
              <a:t>” to listen </a:t>
            </a:r>
            <a:r>
              <a:rPr lang="en-US" dirty="0" err="1" smtClean="0">
                <a:solidFill>
                  <a:srgbClr val="FF0000"/>
                </a:solidFill>
              </a:rPr>
              <a:t>SignalREvent</a:t>
            </a:r>
            <a:r>
              <a:rPr lang="en-US" dirty="0" smtClean="0">
                <a:solidFill>
                  <a:srgbClr val="FF0000"/>
                </a:solidFill>
              </a:rPr>
              <a:t> </a:t>
            </a:r>
            <a:r>
              <a:rPr lang="en-US" dirty="0" smtClean="0"/>
              <a:t>published by “</a:t>
            </a:r>
            <a:r>
              <a:rPr lang="en-US" dirty="0" err="1" smtClean="0">
                <a:solidFill>
                  <a:srgbClr val="FF0000"/>
                </a:solidFill>
              </a:rPr>
              <a:t>EventBus</a:t>
            </a:r>
            <a:r>
              <a:rPr lang="en-US" dirty="0" smtClean="0"/>
              <a:t>”</a:t>
            </a:r>
          </a:p>
        </p:txBody>
      </p:sp>
      <p:pic>
        <p:nvPicPr>
          <p:cNvPr id="3" name="Picture 2"/>
          <p:cNvPicPr>
            <a:picLocks noChangeAspect="1"/>
          </p:cNvPicPr>
          <p:nvPr/>
        </p:nvPicPr>
        <p:blipFill>
          <a:blip r:embed="rId3"/>
          <a:stretch>
            <a:fillRect/>
          </a:stretch>
        </p:blipFill>
        <p:spPr>
          <a:xfrm>
            <a:off x="263352" y="2708920"/>
            <a:ext cx="4425305" cy="4032829"/>
          </a:xfrm>
          <a:prstGeom prst="rect">
            <a:avLst/>
          </a:prstGeom>
        </p:spPr>
      </p:pic>
      <p:pic>
        <p:nvPicPr>
          <p:cNvPr id="7" name="Picture 6"/>
          <p:cNvPicPr>
            <a:picLocks noChangeAspect="1"/>
          </p:cNvPicPr>
          <p:nvPr/>
        </p:nvPicPr>
        <p:blipFill>
          <a:blip r:embed="rId4"/>
          <a:stretch>
            <a:fillRect/>
          </a:stretch>
        </p:blipFill>
        <p:spPr>
          <a:xfrm>
            <a:off x="6774358" y="4267817"/>
            <a:ext cx="4620963" cy="2248644"/>
          </a:xfrm>
          <a:prstGeom prst="rect">
            <a:avLst/>
          </a:prstGeom>
        </p:spPr>
      </p:pic>
      <p:sp>
        <p:nvSpPr>
          <p:cNvPr id="11" name="Rectangle 10"/>
          <p:cNvSpPr/>
          <p:nvPr/>
        </p:nvSpPr>
        <p:spPr>
          <a:xfrm>
            <a:off x="546932" y="5445605"/>
            <a:ext cx="2524732" cy="11521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4688657" y="5304540"/>
            <a:ext cx="1804654" cy="93610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stretch>
            <a:fillRect/>
          </a:stretch>
        </p:blipFill>
        <p:spPr>
          <a:xfrm>
            <a:off x="5015880" y="2708920"/>
            <a:ext cx="7067550" cy="381000"/>
          </a:xfrm>
          <a:prstGeom prst="rect">
            <a:avLst/>
          </a:prstGeom>
        </p:spPr>
      </p:pic>
      <p:sp>
        <p:nvSpPr>
          <p:cNvPr id="14" name="Rectangular Callout 13"/>
          <p:cNvSpPr/>
          <p:nvPr/>
        </p:nvSpPr>
        <p:spPr>
          <a:xfrm>
            <a:off x="8453922" y="3266549"/>
            <a:ext cx="2208924" cy="824638"/>
          </a:xfrm>
          <a:prstGeom prst="wedgeRectCallout">
            <a:avLst>
              <a:gd name="adj1" fmla="val 86066"/>
              <a:gd name="adj2" fmla="val -67923"/>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Inject “</a:t>
            </a:r>
            <a:r>
              <a:rPr lang="en-US" sz="1600" dirty="0" err="1" smtClean="0">
                <a:solidFill>
                  <a:schemeClr val="tx1"/>
                </a:solidFill>
              </a:rPr>
              <a:t>EventBusHub</a:t>
            </a:r>
            <a:r>
              <a:rPr lang="en-US" sz="1600" dirty="0" smtClean="0">
                <a:solidFill>
                  <a:schemeClr val="tx1"/>
                </a:solidFill>
              </a:rPr>
              <a:t>”</a:t>
            </a:r>
            <a:endParaRPr lang="en-US" sz="1600" dirty="0">
              <a:solidFill>
                <a:srgbClr val="0070C0"/>
              </a:solidFill>
            </a:endParaRPr>
          </a:p>
        </p:txBody>
      </p:sp>
      <p:sp>
        <p:nvSpPr>
          <p:cNvPr id="15" name="Rectangle 14"/>
          <p:cNvSpPr/>
          <p:nvPr/>
        </p:nvSpPr>
        <p:spPr>
          <a:xfrm>
            <a:off x="10992543" y="2882537"/>
            <a:ext cx="924581" cy="2073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327489"/>
      </p:ext>
    </p:extLst>
  </p:cSld>
  <p:clrMapOvr>
    <a:masterClrMapping/>
  </p:clrMapOvr>
  <p:transition spd="slow">
    <p:pull/>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with </a:t>
            </a:r>
            <a:r>
              <a:rPr lang="en-US" dirty="0" err="1" smtClean="0"/>
              <a:t>SignalR</a:t>
            </a:r>
            <a:endParaRPr dirty="0"/>
          </a:p>
        </p:txBody>
      </p:sp>
      <p:sp>
        <p:nvSpPr>
          <p:cNvPr id="8" name="Content Placeholder 3"/>
          <p:cNvSpPr txBox="1">
            <a:spLocks/>
          </p:cNvSpPr>
          <p:nvPr/>
        </p:nvSpPr>
        <p:spPr>
          <a:xfrm>
            <a:off x="1415480" y="1700808"/>
            <a:ext cx="7380312" cy="465881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smtClean="0"/>
              <a:t>Modify “</a:t>
            </a:r>
            <a:r>
              <a:rPr lang="en-US" dirty="0" smtClean="0">
                <a:solidFill>
                  <a:srgbClr val="FF0000"/>
                </a:solidFill>
              </a:rPr>
              <a:t>factories.js -&gt; </a:t>
            </a:r>
            <a:r>
              <a:rPr lang="en-US" dirty="0">
                <a:solidFill>
                  <a:srgbClr val="0070C0"/>
                </a:solidFill>
              </a:rPr>
              <a:t>03_myapp_integrateLineCtrl</a:t>
            </a:r>
            <a:r>
              <a:rPr lang="en-US" dirty="0" smtClean="0"/>
              <a:t>” to listen </a:t>
            </a:r>
            <a:r>
              <a:rPr lang="en-US" dirty="0" err="1" smtClean="0">
                <a:solidFill>
                  <a:srgbClr val="FF0000"/>
                </a:solidFill>
              </a:rPr>
              <a:t>SignalREvent</a:t>
            </a:r>
            <a:r>
              <a:rPr lang="en-US" dirty="0" smtClean="0">
                <a:solidFill>
                  <a:srgbClr val="FF0000"/>
                </a:solidFill>
              </a:rPr>
              <a:t> </a:t>
            </a:r>
            <a:r>
              <a:rPr lang="en-US" dirty="0" smtClean="0"/>
              <a:t>published by “</a:t>
            </a:r>
            <a:r>
              <a:rPr lang="en-US" dirty="0" err="1" smtClean="0">
                <a:solidFill>
                  <a:srgbClr val="FF0000"/>
                </a:solidFill>
              </a:rPr>
              <a:t>EventBus</a:t>
            </a:r>
            <a:r>
              <a:rPr lang="en-US" dirty="0" smtClean="0"/>
              <a:t>” and refresh </a:t>
            </a:r>
            <a:r>
              <a:rPr lang="en-US" dirty="0" smtClean="0">
                <a:solidFill>
                  <a:srgbClr val="FFC000"/>
                </a:solidFill>
              </a:rPr>
              <a:t>chart</a:t>
            </a:r>
          </a:p>
          <a:p>
            <a:r>
              <a:rPr lang="en-US" dirty="0"/>
              <a:t>Modify “</a:t>
            </a:r>
            <a:r>
              <a:rPr lang="en-US" dirty="0">
                <a:solidFill>
                  <a:srgbClr val="FF0000"/>
                </a:solidFill>
              </a:rPr>
              <a:t>factories.js -&gt; </a:t>
            </a:r>
            <a:r>
              <a:rPr lang="en-US" dirty="0">
                <a:solidFill>
                  <a:srgbClr val="0070C0"/>
                </a:solidFill>
              </a:rPr>
              <a:t>03_myapp_integrateDualAxesCtrl</a:t>
            </a:r>
            <a:r>
              <a:rPr lang="en-US" dirty="0" smtClean="0"/>
              <a:t>” </a:t>
            </a:r>
            <a:r>
              <a:rPr lang="en-US" dirty="0"/>
              <a:t>to listen </a:t>
            </a:r>
            <a:r>
              <a:rPr lang="en-US" dirty="0" err="1">
                <a:solidFill>
                  <a:srgbClr val="FF0000"/>
                </a:solidFill>
              </a:rPr>
              <a:t>SignalREvent</a:t>
            </a:r>
            <a:r>
              <a:rPr lang="en-US" dirty="0">
                <a:solidFill>
                  <a:srgbClr val="FF0000"/>
                </a:solidFill>
              </a:rPr>
              <a:t> </a:t>
            </a:r>
            <a:r>
              <a:rPr lang="en-US" dirty="0"/>
              <a:t>published by “</a:t>
            </a:r>
            <a:r>
              <a:rPr lang="en-US" dirty="0" err="1">
                <a:solidFill>
                  <a:srgbClr val="FF0000"/>
                </a:solidFill>
              </a:rPr>
              <a:t>EventBus</a:t>
            </a:r>
            <a:r>
              <a:rPr lang="en-US" dirty="0"/>
              <a:t>” and refresh </a:t>
            </a:r>
            <a:r>
              <a:rPr lang="en-US" dirty="0">
                <a:solidFill>
                  <a:srgbClr val="FFC000"/>
                </a:solidFill>
              </a:rPr>
              <a:t>chart</a:t>
            </a:r>
          </a:p>
          <a:p>
            <a:r>
              <a:rPr lang="en-US" dirty="0"/>
              <a:t>Modify “</a:t>
            </a:r>
            <a:r>
              <a:rPr lang="en-US" dirty="0">
                <a:solidFill>
                  <a:srgbClr val="FF0000"/>
                </a:solidFill>
              </a:rPr>
              <a:t>factories.js -&gt; </a:t>
            </a:r>
            <a:r>
              <a:rPr lang="en-US" dirty="0">
                <a:solidFill>
                  <a:srgbClr val="0070C0"/>
                </a:solidFill>
              </a:rPr>
              <a:t>03_myapp_integrateMultiAxesCtrl</a:t>
            </a:r>
            <a:r>
              <a:rPr lang="en-US" dirty="0" smtClean="0"/>
              <a:t>” </a:t>
            </a:r>
            <a:r>
              <a:rPr lang="en-US" dirty="0"/>
              <a:t>to listen </a:t>
            </a:r>
            <a:r>
              <a:rPr lang="en-US" dirty="0" err="1">
                <a:solidFill>
                  <a:srgbClr val="FF0000"/>
                </a:solidFill>
              </a:rPr>
              <a:t>SignalREvent</a:t>
            </a:r>
            <a:r>
              <a:rPr lang="en-US" dirty="0">
                <a:solidFill>
                  <a:srgbClr val="FF0000"/>
                </a:solidFill>
              </a:rPr>
              <a:t> </a:t>
            </a:r>
            <a:r>
              <a:rPr lang="en-US" dirty="0"/>
              <a:t>published by “</a:t>
            </a:r>
            <a:r>
              <a:rPr lang="en-US" dirty="0" err="1">
                <a:solidFill>
                  <a:srgbClr val="FF0000"/>
                </a:solidFill>
              </a:rPr>
              <a:t>EventBus</a:t>
            </a:r>
            <a:r>
              <a:rPr lang="en-US" dirty="0"/>
              <a:t>” and refresh </a:t>
            </a:r>
            <a:r>
              <a:rPr lang="en-US" dirty="0" smtClean="0">
                <a:solidFill>
                  <a:srgbClr val="FFC000"/>
                </a:solidFill>
              </a:rPr>
              <a:t>chart</a:t>
            </a:r>
          </a:p>
          <a:p>
            <a:r>
              <a:rPr lang="en-US" dirty="0"/>
              <a:t>Modify “</a:t>
            </a:r>
            <a:r>
              <a:rPr lang="en-US" dirty="0">
                <a:solidFill>
                  <a:srgbClr val="FF0000"/>
                </a:solidFill>
              </a:rPr>
              <a:t>factories.js -&gt; </a:t>
            </a:r>
            <a:r>
              <a:rPr lang="en-US" dirty="0">
                <a:solidFill>
                  <a:srgbClr val="0070C0"/>
                </a:solidFill>
              </a:rPr>
              <a:t>03_myapp_integrateGauageCtrl</a:t>
            </a:r>
            <a:r>
              <a:rPr lang="en-US" dirty="0" smtClean="0"/>
              <a:t>” </a:t>
            </a:r>
            <a:r>
              <a:rPr lang="en-US" dirty="0"/>
              <a:t>to listen </a:t>
            </a:r>
            <a:r>
              <a:rPr lang="en-US" dirty="0" err="1">
                <a:solidFill>
                  <a:srgbClr val="FF0000"/>
                </a:solidFill>
              </a:rPr>
              <a:t>SignalREvent</a:t>
            </a:r>
            <a:r>
              <a:rPr lang="en-US" dirty="0">
                <a:solidFill>
                  <a:srgbClr val="FF0000"/>
                </a:solidFill>
              </a:rPr>
              <a:t> </a:t>
            </a:r>
            <a:r>
              <a:rPr lang="en-US" dirty="0"/>
              <a:t>published by “</a:t>
            </a:r>
            <a:r>
              <a:rPr lang="en-US" dirty="0" err="1">
                <a:solidFill>
                  <a:srgbClr val="FF0000"/>
                </a:solidFill>
              </a:rPr>
              <a:t>EventBus</a:t>
            </a:r>
            <a:r>
              <a:rPr lang="en-US" dirty="0"/>
              <a:t>” and refresh </a:t>
            </a:r>
            <a:r>
              <a:rPr lang="en-US" dirty="0">
                <a:solidFill>
                  <a:srgbClr val="FFC000"/>
                </a:solidFill>
              </a:rPr>
              <a:t>chart</a:t>
            </a:r>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7752184" y="4692642"/>
            <a:ext cx="3384376" cy="1984221"/>
          </a:xfrm>
          <a:prstGeom prst="rect">
            <a:avLst/>
          </a:prstGeom>
        </p:spPr>
      </p:pic>
      <p:pic>
        <p:nvPicPr>
          <p:cNvPr id="5" name="Picture 4"/>
          <p:cNvPicPr>
            <a:picLocks noChangeAspect="1"/>
          </p:cNvPicPr>
          <p:nvPr/>
        </p:nvPicPr>
        <p:blipFill>
          <a:blip r:embed="rId4"/>
          <a:stretch>
            <a:fillRect/>
          </a:stretch>
        </p:blipFill>
        <p:spPr>
          <a:xfrm>
            <a:off x="1343472" y="4851748"/>
            <a:ext cx="5976664" cy="1825115"/>
          </a:xfrm>
          <a:prstGeom prst="rect">
            <a:avLst/>
          </a:prstGeom>
        </p:spPr>
      </p:pic>
    </p:spTree>
    <p:extLst>
      <p:ext uri="{BB962C8B-B14F-4D97-AF65-F5344CB8AC3E}">
        <p14:creationId xmlns:p14="http://schemas.microsoft.com/office/powerpoint/2010/main" val="2433336986"/>
      </p:ext>
    </p:extLst>
  </p:cSld>
  <p:clrMapOvr>
    <a:masterClrMapping/>
  </p:clrMapOvr>
  <p:transition spd="slow">
    <p:pull/>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Integration with </a:t>
            </a:r>
            <a:r>
              <a:rPr lang="en-US" dirty="0" err="1"/>
              <a:t>SignalR</a:t>
            </a:r>
            <a:endParaRPr dirty="0"/>
          </a:p>
        </p:txBody>
      </p:sp>
      <p:sp>
        <p:nvSpPr>
          <p:cNvPr id="10" name="Content Placeholder 3"/>
          <p:cNvSpPr txBox="1">
            <a:spLocks/>
          </p:cNvSpPr>
          <p:nvPr/>
        </p:nvSpPr>
        <p:spPr>
          <a:xfrm>
            <a:off x="1524000" y="2060849"/>
            <a:ext cx="8892480"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a:t>Select </a:t>
            </a:r>
            <a:r>
              <a:rPr lang="en-US" dirty="0" smtClean="0"/>
              <a:t>“</a:t>
            </a:r>
            <a:r>
              <a:rPr lang="en-US" dirty="0" smtClean="0">
                <a:solidFill>
                  <a:srgbClr val="FF0000"/>
                </a:solidFill>
              </a:rPr>
              <a:t>08_AngularWithSignalR/index.html</a:t>
            </a:r>
            <a:r>
              <a:rPr lang="en-US" dirty="0" smtClean="0"/>
              <a:t>” and Hit “</a:t>
            </a:r>
            <a:r>
              <a:rPr lang="en-US" dirty="0" smtClean="0">
                <a:solidFill>
                  <a:srgbClr val="0070C0"/>
                </a:solidFill>
              </a:rPr>
              <a:t>F5</a:t>
            </a:r>
            <a:r>
              <a:rPr lang="en-US" dirty="0" smtClean="0"/>
              <a:t>” to run</a:t>
            </a:r>
          </a:p>
          <a:p>
            <a:pPr marL="457200" indent="-457200">
              <a:buFont typeface="+mj-lt"/>
              <a:buAutoNum type="arabicPeriod"/>
            </a:pPr>
            <a:r>
              <a:rPr lang="en-US" dirty="0" smtClean="0"/>
              <a:t>Open Multi-</a:t>
            </a:r>
            <a:r>
              <a:rPr lang="en-US" dirty="0" err="1" smtClean="0"/>
              <a:t>Browers</a:t>
            </a:r>
            <a:r>
              <a:rPr lang="en-US" dirty="0" smtClean="0"/>
              <a:t> to </a:t>
            </a:r>
            <a:r>
              <a:rPr lang="en-US" dirty="0" smtClean="0">
                <a:solidFill>
                  <a:srgbClr val="00B0F0"/>
                </a:solidFill>
              </a:rPr>
              <a:t>see charts reflect changes whenever C/U/D operations occurred</a:t>
            </a:r>
            <a:endParaRPr lang="en-US" dirty="0"/>
          </a:p>
        </p:txBody>
      </p:sp>
      <p:sp>
        <p:nvSpPr>
          <p:cNvPr id="11"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a:t>
            </a:r>
            <a:endParaRPr lang="en-US" dirty="0">
              <a:solidFill>
                <a:schemeClr val="tx1"/>
              </a:solidFill>
            </a:endParaRPr>
          </a:p>
        </p:txBody>
      </p:sp>
      <p:pic>
        <p:nvPicPr>
          <p:cNvPr id="5" name="Picture 4"/>
          <p:cNvPicPr>
            <a:picLocks noChangeAspect="1"/>
          </p:cNvPicPr>
          <p:nvPr/>
        </p:nvPicPr>
        <p:blipFill>
          <a:blip r:embed="rId3"/>
          <a:stretch>
            <a:fillRect/>
          </a:stretch>
        </p:blipFill>
        <p:spPr>
          <a:xfrm>
            <a:off x="1541602" y="3843694"/>
            <a:ext cx="3226321" cy="1938007"/>
          </a:xfrm>
          <a:prstGeom prst="rect">
            <a:avLst/>
          </a:prstGeom>
        </p:spPr>
      </p:pic>
      <p:pic>
        <p:nvPicPr>
          <p:cNvPr id="6" name="Picture 5"/>
          <p:cNvPicPr>
            <a:picLocks noChangeAspect="1"/>
          </p:cNvPicPr>
          <p:nvPr/>
        </p:nvPicPr>
        <p:blipFill>
          <a:blip r:embed="rId4"/>
          <a:stretch>
            <a:fillRect/>
          </a:stretch>
        </p:blipFill>
        <p:spPr>
          <a:xfrm>
            <a:off x="5303912" y="3395337"/>
            <a:ext cx="3696271" cy="2865703"/>
          </a:xfrm>
          <a:prstGeom prst="rect">
            <a:avLst/>
          </a:prstGeom>
        </p:spPr>
      </p:pic>
      <p:pic>
        <p:nvPicPr>
          <p:cNvPr id="7" name="Picture 6"/>
          <p:cNvPicPr>
            <a:picLocks noChangeAspect="1"/>
          </p:cNvPicPr>
          <p:nvPr/>
        </p:nvPicPr>
        <p:blipFill>
          <a:blip r:embed="rId5"/>
          <a:stretch>
            <a:fillRect/>
          </a:stretch>
        </p:blipFill>
        <p:spPr>
          <a:xfrm>
            <a:off x="9264352" y="3364356"/>
            <a:ext cx="2095895" cy="2896684"/>
          </a:xfrm>
          <a:prstGeom prst="rect">
            <a:avLst/>
          </a:prstGeom>
        </p:spPr>
      </p:pic>
    </p:spTree>
    <p:extLst>
      <p:ext uri="{BB962C8B-B14F-4D97-AF65-F5344CB8AC3E}">
        <p14:creationId xmlns:p14="http://schemas.microsoft.com/office/powerpoint/2010/main" val="4162815382"/>
      </p:ext>
    </p:extLst>
  </p:cSld>
  <p:clrMapOvr>
    <a:masterClrMapping/>
  </p:clrMapOvr>
  <p:transition spd="slow">
    <p:pull/>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464" y="2502024"/>
            <a:ext cx="9793088" cy="1719064"/>
          </a:xfrm>
        </p:spPr>
        <p:txBody>
          <a:bodyPr>
            <a:normAutofit fontScale="90000"/>
          </a:bodyPr>
          <a:lstStyle/>
          <a:p>
            <a:r>
              <a:rPr lang="en-US" dirty="0" smtClean="0"/>
              <a:t>Next Session:</a:t>
            </a:r>
            <a:br>
              <a:rPr lang="en-US" dirty="0" smtClean="0"/>
            </a:br>
            <a:r>
              <a:rPr lang="en-US" sz="4000" dirty="0" err="1"/>
              <a:t>AngularJS</a:t>
            </a:r>
            <a:r>
              <a:rPr lang="en-US" sz="4000" dirty="0"/>
              <a:t> + </a:t>
            </a:r>
            <a:r>
              <a:rPr lang="en-US" sz="4000" dirty="0" err="1" smtClean="0"/>
              <a:t>Highchart</a:t>
            </a:r>
            <a:r>
              <a:rPr lang="en-US" sz="4000" dirty="0" smtClean="0"/>
              <a:t> + </a:t>
            </a:r>
            <a:r>
              <a:rPr lang="en-US" sz="4000" dirty="0" err="1" smtClean="0"/>
              <a:t>Asp.Net</a:t>
            </a:r>
            <a:r>
              <a:rPr lang="en-US" sz="4000" dirty="0" smtClean="0"/>
              <a:t> WebApi</a:t>
            </a:r>
            <a:r>
              <a:rPr lang="en-US" sz="3100" dirty="0" smtClean="0"/>
              <a:t>2</a:t>
            </a:r>
            <a:r>
              <a:rPr lang="en-US" sz="4000" dirty="0" smtClean="0"/>
              <a:t> + SignalR</a:t>
            </a:r>
            <a:r>
              <a:rPr lang="en-US" sz="3100" dirty="0" smtClean="0"/>
              <a:t>2</a:t>
            </a:r>
            <a:r>
              <a:rPr lang="en-US" sz="4000" dirty="0" smtClean="0"/>
              <a:t> + </a:t>
            </a:r>
            <a:r>
              <a:rPr lang="en-US" dirty="0" smtClean="0">
                <a:solidFill>
                  <a:srgbClr val="0070C0"/>
                </a:solidFill>
              </a:rPr>
              <a:t>Entity Framework</a:t>
            </a:r>
            <a:r>
              <a:rPr lang="en-US" dirty="0" smtClean="0">
                <a:solidFill>
                  <a:srgbClr val="FF0000"/>
                </a:solidFill>
              </a:rPr>
              <a:t>6</a:t>
            </a:r>
            <a:endParaRPr dirty="0">
              <a:solidFill>
                <a:srgbClr val="FF0000"/>
              </a:solidFill>
            </a:endParaRPr>
          </a:p>
        </p:txBody>
      </p:sp>
      <p:pic>
        <p:nvPicPr>
          <p:cNvPr id="4098" name="Picture 2" descr="http://www.componentone.com/newimages/Products/ScreenShots/StudioWinForms/C1DataSource/ef_highligh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4725144"/>
            <a:ext cx="2736304" cy="160959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www.xpuan.com/wp-content/uploads/2014/05/or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1904" y="4725144"/>
            <a:ext cx="3156059" cy="1609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082150"/>
      </p:ext>
    </p:extLst>
  </p:cSld>
  <p:clrMapOvr>
    <a:masterClrMapping/>
  </p:clrMapOvr>
  <p:transition spd="slow">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Golden Age of APIs</a:t>
            </a:r>
            <a:endParaRPr dirty="0"/>
          </a:p>
        </p:txBody>
      </p:sp>
      <p:sp>
        <p:nvSpPr>
          <p:cNvPr id="3" name="Content Placeholder 2"/>
          <p:cNvSpPr>
            <a:spLocks noGrp="1"/>
          </p:cNvSpPr>
          <p:nvPr>
            <p:ph sz="half" idx="1"/>
          </p:nvPr>
        </p:nvSpPr>
        <p:spPr>
          <a:xfrm>
            <a:off x="1524000" y="1825625"/>
            <a:ext cx="9324528" cy="4270375"/>
          </a:xfrm>
        </p:spPr>
        <p:txBody>
          <a:bodyPr>
            <a:normAutofit/>
          </a:bodyPr>
          <a:lstStyle/>
          <a:p>
            <a:r>
              <a:rPr lang="en-US" sz="2400" dirty="0"/>
              <a:t>On today's World Wide Web everything is interconnected, and every user is both a consumer and a </a:t>
            </a:r>
            <a:r>
              <a:rPr lang="en-US" sz="2400" dirty="0" smtClean="0"/>
              <a:t>creator</a:t>
            </a:r>
          </a:p>
          <a:p>
            <a:r>
              <a:rPr lang="en-US" sz="2400" dirty="0"/>
              <a:t>Any </a:t>
            </a:r>
            <a:r>
              <a:rPr lang="en-US" sz="2400" dirty="0" smtClean="0"/>
              <a:t>website/web application </a:t>
            </a:r>
            <a:r>
              <a:rPr lang="en-US" sz="2400" dirty="0"/>
              <a:t>can be an API provider, an API consumer, and an end user, all in </a:t>
            </a:r>
            <a:r>
              <a:rPr lang="en-US" sz="2400" dirty="0" smtClean="0"/>
              <a:t>one</a:t>
            </a:r>
          </a:p>
          <a:p>
            <a:r>
              <a:rPr lang="en-US" sz="2400" dirty="0"/>
              <a:t>The number of private and public APIs has been growing exponentially</a:t>
            </a:r>
            <a:endParaRPr lang="en-US" sz="2400" dirty="0" smtClean="0"/>
          </a:p>
        </p:txBody>
      </p:sp>
      <p:pic>
        <p:nvPicPr>
          <p:cNvPr id="2050" name="Picture 2" descr="http://downloads.eviware.s3.amazonaws.com/web_site_images/soapui/web_images/Dojo/golden_age_of_apis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8" y="4778229"/>
            <a:ext cx="2592288" cy="14156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52" name="Picture 4" descr="http://downloads.eviware.s3.amazonaws.com/web_site_images/soapui/web_images/Dojo/programmableweb_graf01%20%281%2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080" y="4420178"/>
            <a:ext cx="3384376" cy="18513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37468961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1160">
                                          <p:stCondLst>
                                            <p:cond delay="0"/>
                                          </p:stCondLst>
                                        </p:cTn>
                                        <p:tgtEl>
                                          <p:spTgt spid="3">
                                            <p:txEl>
                                              <p:pRg st="0" end="0"/>
                                            </p:txEl>
                                          </p:spTgt>
                                        </p:tgtEl>
                                      </p:cBhvr>
                                    </p:animEffect>
                                    <p:anim calcmode="lin" valueType="num">
                                      <p:cBhvr>
                                        <p:cTn id="8" dur="3644"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1328"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1328" tmFilter="0, 0; 0.125,0.2665; 0.25,0.4; 0.375,0.465; 0.5,0.5;  0.625,0.535; 0.75,0.6; 0.875,0.7335; 1,1">
                                          <p:stCondLst>
                                            <p:cond delay="1328"/>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664" tmFilter="0, 0; 0.125,0.2665; 0.25,0.4; 0.375,0.465; 0.5,0.5;  0.625,0.535; 0.75,0.6; 0.875,0.7335; 1,1">
                                          <p:stCondLst>
                                            <p:cond delay="2648"/>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328" tmFilter="0, 0; 0.125,0.2665; 0.25,0.4; 0.375,0.465; 0.5,0.5;  0.625,0.535; 0.75,0.6; 0.875,0.7335; 1,1">
                                          <p:stCondLst>
                                            <p:cond delay="3312"/>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52">
                                          <p:stCondLst>
                                            <p:cond delay="1300"/>
                                          </p:stCondLst>
                                        </p:cTn>
                                        <p:tgtEl>
                                          <p:spTgt spid="3">
                                            <p:txEl>
                                              <p:pRg st="0" end="0"/>
                                            </p:txEl>
                                          </p:spTgt>
                                        </p:tgtEl>
                                      </p:cBhvr>
                                      <p:to x="100000" y="60000"/>
                                    </p:animScale>
                                    <p:animScale>
                                      <p:cBhvr>
                                        <p:cTn id="14" dur="332" decel="50000">
                                          <p:stCondLst>
                                            <p:cond delay="1352"/>
                                          </p:stCondLst>
                                        </p:cTn>
                                        <p:tgtEl>
                                          <p:spTgt spid="3">
                                            <p:txEl>
                                              <p:pRg st="0" end="0"/>
                                            </p:txEl>
                                          </p:spTgt>
                                        </p:tgtEl>
                                      </p:cBhvr>
                                      <p:to x="100000" y="100000"/>
                                    </p:animScale>
                                    <p:animScale>
                                      <p:cBhvr>
                                        <p:cTn id="15" dur="52">
                                          <p:stCondLst>
                                            <p:cond delay="2624"/>
                                          </p:stCondLst>
                                        </p:cTn>
                                        <p:tgtEl>
                                          <p:spTgt spid="3">
                                            <p:txEl>
                                              <p:pRg st="0" end="0"/>
                                            </p:txEl>
                                          </p:spTgt>
                                        </p:tgtEl>
                                      </p:cBhvr>
                                      <p:to x="100000" y="80000"/>
                                    </p:animScale>
                                    <p:animScale>
                                      <p:cBhvr>
                                        <p:cTn id="16" dur="332" decel="50000">
                                          <p:stCondLst>
                                            <p:cond delay="2676"/>
                                          </p:stCondLst>
                                        </p:cTn>
                                        <p:tgtEl>
                                          <p:spTgt spid="3">
                                            <p:txEl>
                                              <p:pRg st="0" end="0"/>
                                            </p:txEl>
                                          </p:spTgt>
                                        </p:tgtEl>
                                      </p:cBhvr>
                                      <p:to x="100000" y="100000"/>
                                    </p:animScale>
                                    <p:animScale>
                                      <p:cBhvr>
                                        <p:cTn id="17" dur="52">
                                          <p:stCondLst>
                                            <p:cond delay="3284"/>
                                          </p:stCondLst>
                                        </p:cTn>
                                        <p:tgtEl>
                                          <p:spTgt spid="3">
                                            <p:txEl>
                                              <p:pRg st="0" end="0"/>
                                            </p:txEl>
                                          </p:spTgt>
                                        </p:tgtEl>
                                      </p:cBhvr>
                                      <p:to x="100000" y="90000"/>
                                    </p:animScale>
                                    <p:animScale>
                                      <p:cBhvr>
                                        <p:cTn id="18" dur="332" decel="50000">
                                          <p:stCondLst>
                                            <p:cond delay="3336"/>
                                          </p:stCondLst>
                                        </p:cTn>
                                        <p:tgtEl>
                                          <p:spTgt spid="3">
                                            <p:txEl>
                                              <p:pRg st="0" end="0"/>
                                            </p:txEl>
                                          </p:spTgt>
                                        </p:tgtEl>
                                      </p:cBhvr>
                                      <p:to x="100000" y="100000"/>
                                    </p:animScale>
                                    <p:animScale>
                                      <p:cBhvr>
                                        <p:cTn id="19" dur="52">
                                          <p:stCondLst>
                                            <p:cond delay="3616"/>
                                          </p:stCondLst>
                                        </p:cTn>
                                        <p:tgtEl>
                                          <p:spTgt spid="3">
                                            <p:txEl>
                                              <p:pRg st="0" end="0"/>
                                            </p:txEl>
                                          </p:spTgt>
                                        </p:tgtEl>
                                      </p:cBhvr>
                                      <p:to x="100000" y="95000"/>
                                    </p:animScale>
                                    <p:animScale>
                                      <p:cBhvr>
                                        <p:cTn id="20" dur="332" decel="50000">
                                          <p:stCondLst>
                                            <p:cond delay="3668"/>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1160">
                                          <p:stCondLst>
                                            <p:cond delay="0"/>
                                          </p:stCondLst>
                                        </p:cTn>
                                        <p:tgtEl>
                                          <p:spTgt spid="3">
                                            <p:txEl>
                                              <p:pRg st="1" end="1"/>
                                            </p:txEl>
                                          </p:spTgt>
                                        </p:tgtEl>
                                      </p:cBhvr>
                                    </p:animEffect>
                                    <p:anim calcmode="lin" valueType="num">
                                      <p:cBhvr>
                                        <p:cTn id="26" dur="3644"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1328"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1328" tmFilter="0, 0; 0.125,0.2665; 0.25,0.4; 0.375,0.465; 0.5,0.5;  0.625,0.535; 0.75,0.6; 0.875,0.7335; 1,1">
                                          <p:stCondLst>
                                            <p:cond delay="1328"/>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664" tmFilter="0, 0; 0.125,0.2665; 0.25,0.4; 0.375,0.465; 0.5,0.5;  0.625,0.535; 0.75,0.6; 0.875,0.7335; 1,1">
                                          <p:stCondLst>
                                            <p:cond delay="2648"/>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328" tmFilter="0, 0; 0.125,0.2665; 0.25,0.4; 0.375,0.465; 0.5,0.5;  0.625,0.535; 0.75,0.6; 0.875,0.7335; 1,1">
                                          <p:stCondLst>
                                            <p:cond delay="3312"/>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52">
                                          <p:stCondLst>
                                            <p:cond delay="1300"/>
                                          </p:stCondLst>
                                        </p:cTn>
                                        <p:tgtEl>
                                          <p:spTgt spid="3">
                                            <p:txEl>
                                              <p:pRg st="1" end="1"/>
                                            </p:txEl>
                                          </p:spTgt>
                                        </p:tgtEl>
                                      </p:cBhvr>
                                      <p:to x="100000" y="60000"/>
                                    </p:animScale>
                                    <p:animScale>
                                      <p:cBhvr>
                                        <p:cTn id="32" dur="332" decel="50000">
                                          <p:stCondLst>
                                            <p:cond delay="1352"/>
                                          </p:stCondLst>
                                        </p:cTn>
                                        <p:tgtEl>
                                          <p:spTgt spid="3">
                                            <p:txEl>
                                              <p:pRg st="1" end="1"/>
                                            </p:txEl>
                                          </p:spTgt>
                                        </p:tgtEl>
                                      </p:cBhvr>
                                      <p:to x="100000" y="100000"/>
                                    </p:animScale>
                                    <p:animScale>
                                      <p:cBhvr>
                                        <p:cTn id="33" dur="52">
                                          <p:stCondLst>
                                            <p:cond delay="2624"/>
                                          </p:stCondLst>
                                        </p:cTn>
                                        <p:tgtEl>
                                          <p:spTgt spid="3">
                                            <p:txEl>
                                              <p:pRg st="1" end="1"/>
                                            </p:txEl>
                                          </p:spTgt>
                                        </p:tgtEl>
                                      </p:cBhvr>
                                      <p:to x="100000" y="80000"/>
                                    </p:animScale>
                                    <p:animScale>
                                      <p:cBhvr>
                                        <p:cTn id="34" dur="332" decel="50000">
                                          <p:stCondLst>
                                            <p:cond delay="2676"/>
                                          </p:stCondLst>
                                        </p:cTn>
                                        <p:tgtEl>
                                          <p:spTgt spid="3">
                                            <p:txEl>
                                              <p:pRg st="1" end="1"/>
                                            </p:txEl>
                                          </p:spTgt>
                                        </p:tgtEl>
                                      </p:cBhvr>
                                      <p:to x="100000" y="100000"/>
                                    </p:animScale>
                                    <p:animScale>
                                      <p:cBhvr>
                                        <p:cTn id="35" dur="52">
                                          <p:stCondLst>
                                            <p:cond delay="3284"/>
                                          </p:stCondLst>
                                        </p:cTn>
                                        <p:tgtEl>
                                          <p:spTgt spid="3">
                                            <p:txEl>
                                              <p:pRg st="1" end="1"/>
                                            </p:txEl>
                                          </p:spTgt>
                                        </p:tgtEl>
                                      </p:cBhvr>
                                      <p:to x="100000" y="90000"/>
                                    </p:animScale>
                                    <p:animScale>
                                      <p:cBhvr>
                                        <p:cTn id="36" dur="332" decel="50000">
                                          <p:stCondLst>
                                            <p:cond delay="3336"/>
                                          </p:stCondLst>
                                        </p:cTn>
                                        <p:tgtEl>
                                          <p:spTgt spid="3">
                                            <p:txEl>
                                              <p:pRg st="1" end="1"/>
                                            </p:txEl>
                                          </p:spTgt>
                                        </p:tgtEl>
                                      </p:cBhvr>
                                      <p:to x="100000" y="100000"/>
                                    </p:animScale>
                                    <p:animScale>
                                      <p:cBhvr>
                                        <p:cTn id="37" dur="52">
                                          <p:stCondLst>
                                            <p:cond delay="3616"/>
                                          </p:stCondLst>
                                        </p:cTn>
                                        <p:tgtEl>
                                          <p:spTgt spid="3">
                                            <p:txEl>
                                              <p:pRg st="1" end="1"/>
                                            </p:txEl>
                                          </p:spTgt>
                                        </p:tgtEl>
                                      </p:cBhvr>
                                      <p:to x="100000" y="95000"/>
                                    </p:animScale>
                                    <p:animScale>
                                      <p:cBhvr>
                                        <p:cTn id="38" dur="332" decel="50000">
                                          <p:stCondLst>
                                            <p:cond delay="3668"/>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1160">
                                          <p:stCondLst>
                                            <p:cond delay="0"/>
                                          </p:stCondLst>
                                        </p:cTn>
                                        <p:tgtEl>
                                          <p:spTgt spid="3">
                                            <p:txEl>
                                              <p:pRg st="2" end="2"/>
                                            </p:txEl>
                                          </p:spTgt>
                                        </p:tgtEl>
                                      </p:cBhvr>
                                    </p:animEffect>
                                    <p:anim calcmode="lin" valueType="num">
                                      <p:cBhvr>
                                        <p:cTn id="44" dur="3644"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1328"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1328" tmFilter="0, 0; 0.125,0.2665; 0.25,0.4; 0.375,0.465; 0.5,0.5;  0.625,0.535; 0.75,0.6; 0.875,0.7335; 1,1">
                                          <p:stCondLst>
                                            <p:cond delay="1328"/>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664" tmFilter="0, 0; 0.125,0.2665; 0.25,0.4; 0.375,0.465; 0.5,0.5;  0.625,0.535; 0.75,0.6; 0.875,0.7335; 1,1">
                                          <p:stCondLst>
                                            <p:cond delay="2648"/>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328" tmFilter="0, 0; 0.125,0.2665; 0.25,0.4; 0.375,0.465; 0.5,0.5;  0.625,0.535; 0.75,0.6; 0.875,0.7335; 1,1">
                                          <p:stCondLst>
                                            <p:cond delay="3312"/>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52">
                                          <p:stCondLst>
                                            <p:cond delay="1300"/>
                                          </p:stCondLst>
                                        </p:cTn>
                                        <p:tgtEl>
                                          <p:spTgt spid="3">
                                            <p:txEl>
                                              <p:pRg st="2" end="2"/>
                                            </p:txEl>
                                          </p:spTgt>
                                        </p:tgtEl>
                                      </p:cBhvr>
                                      <p:to x="100000" y="60000"/>
                                    </p:animScale>
                                    <p:animScale>
                                      <p:cBhvr>
                                        <p:cTn id="50" dur="332" decel="50000">
                                          <p:stCondLst>
                                            <p:cond delay="1352"/>
                                          </p:stCondLst>
                                        </p:cTn>
                                        <p:tgtEl>
                                          <p:spTgt spid="3">
                                            <p:txEl>
                                              <p:pRg st="2" end="2"/>
                                            </p:txEl>
                                          </p:spTgt>
                                        </p:tgtEl>
                                      </p:cBhvr>
                                      <p:to x="100000" y="100000"/>
                                    </p:animScale>
                                    <p:animScale>
                                      <p:cBhvr>
                                        <p:cTn id="51" dur="52">
                                          <p:stCondLst>
                                            <p:cond delay="2624"/>
                                          </p:stCondLst>
                                        </p:cTn>
                                        <p:tgtEl>
                                          <p:spTgt spid="3">
                                            <p:txEl>
                                              <p:pRg st="2" end="2"/>
                                            </p:txEl>
                                          </p:spTgt>
                                        </p:tgtEl>
                                      </p:cBhvr>
                                      <p:to x="100000" y="80000"/>
                                    </p:animScale>
                                    <p:animScale>
                                      <p:cBhvr>
                                        <p:cTn id="52" dur="332" decel="50000">
                                          <p:stCondLst>
                                            <p:cond delay="2676"/>
                                          </p:stCondLst>
                                        </p:cTn>
                                        <p:tgtEl>
                                          <p:spTgt spid="3">
                                            <p:txEl>
                                              <p:pRg st="2" end="2"/>
                                            </p:txEl>
                                          </p:spTgt>
                                        </p:tgtEl>
                                      </p:cBhvr>
                                      <p:to x="100000" y="100000"/>
                                    </p:animScale>
                                    <p:animScale>
                                      <p:cBhvr>
                                        <p:cTn id="53" dur="52">
                                          <p:stCondLst>
                                            <p:cond delay="3284"/>
                                          </p:stCondLst>
                                        </p:cTn>
                                        <p:tgtEl>
                                          <p:spTgt spid="3">
                                            <p:txEl>
                                              <p:pRg st="2" end="2"/>
                                            </p:txEl>
                                          </p:spTgt>
                                        </p:tgtEl>
                                      </p:cBhvr>
                                      <p:to x="100000" y="90000"/>
                                    </p:animScale>
                                    <p:animScale>
                                      <p:cBhvr>
                                        <p:cTn id="54" dur="332" decel="50000">
                                          <p:stCondLst>
                                            <p:cond delay="3336"/>
                                          </p:stCondLst>
                                        </p:cTn>
                                        <p:tgtEl>
                                          <p:spTgt spid="3">
                                            <p:txEl>
                                              <p:pRg st="2" end="2"/>
                                            </p:txEl>
                                          </p:spTgt>
                                        </p:tgtEl>
                                      </p:cBhvr>
                                      <p:to x="100000" y="100000"/>
                                    </p:animScale>
                                    <p:animScale>
                                      <p:cBhvr>
                                        <p:cTn id="55" dur="52">
                                          <p:stCondLst>
                                            <p:cond delay="3616"/>
                                          </p:stCondLst>
                                        </p:cTn>
                                        <p:tgtEl>
                                          <p:spTgt spid="3">
                                            <p:txEl>
                                              <p:pRg st="2" end="2"/>
                                            </p:txEl>
                                          </p:spTgt>
                                        </p:tgtEl>
                                      </p:cBhvr>
                                      <p:to x="100000" y="95000"/>
                                    </p:animScale>
                                    <p:animScale>
                                      <p:cBhvr>
                                        <p:cTn id="56" dur="332" decel="50000">
                                          <p:stCondLst>
                                            <p:cond delay="3668"/>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 Usage by Web API</a:t>
            </a:r>
            <a:endParaRPr lang="en-US" dirty="0"/>
          </a:p>
        </p:txBody>
      </p:sp>
      <p:sp>
        <p:nvSpPr>
          <p:cNvPr id="4" name="Content Placeholder 13"/>
          <p:cNvSpPr>
            <a:spLocks noGrp="1"/>
          </p:cNvSpPr>
          <p:nvPr>
            <p:ph idx="1"/>
          </p:nvPr>
        </p:nvSpPr>
        <p:spPr>
          <a:xfrm>
            <a:off x="1487488" y="2052834"/>
            <a:ext cx="7560840" cy="448072"/>
          </a:xfrm>
        </p:spPr>
        <p:txBody>
          <a:bodyPr>
            <a:noAutofit/>
          </a:bodyPr>
          <a:lstStyle/>
          <a:p>
            <a:r>
              <a:rPr lang="en-US" sz="2800" dirty="0" smtClean="0"/>
              <a:t>REST web </a:t>
            </a:r>
            <a:r>
              <a:rPr lang="en-US" sz="2800" dirty="0" err="1" smtClean="0"/>
              <a:t>api</a:t>
            </a:r>
            <a:r>
              <a:rPr lang="en-US" sz="2800" dirty="0" smtClean="0"/>
              <a:t> taking over SOAP web services</a:t>
            </a:r>
          </a:p>
          <a:p>
            <a:r>
              <a:rPr lang="en-US" sz="2800" dirty="0" smtClean="0"/>
              <a:t>Google deprecated all SOAP web services and converted to REST web </a:t>
            </a:r>
            <a:r>
              <a:rPr lang="en-US" sz="2800" dirty="0" err="1" smtClean="0"/>
              <a:t>apis</a:t>
            </a:r>
            <a:endParaRPr lang="en-US" sz="2800" dirty="0" smtClean="0"/>
          </a:p>
        </p:txBody>
      </p:sp>
      <p:pic>
        <p:nvPicPr>
          <p:cNvPr id="1026" name="Picture 2" descr="http://www.programmableweb.com/wp-content/PWLOGO-600x34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368" y="3801521"/>
            <a:ext cx="4248472" cy="24357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blogs.ixiacom.com/default/assets/Image/Blog%20Images/Internet%20API%20usage%20breakdow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016" y="3801520"/>
            <a:ext cx="4052465" cy="243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276210"/>
      </p:ext>
    </p:extLst>
  </p:cSld>
  <p:clrMapOvr>
    <a:masterClrMapping/>
  </p:clrMapOvr>
  <p:transition spd="slow">
    <p:pull/>
  </p:transition>
  <p:timing>
    <p:tnLst>
      <p:par>
        <p:cTn id="1" dur="indefinite" restart="never" nodeType="tmRoot"/>
      </p:par>
    </p:tnLst>
  </p:timing>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46CFF6F-D9AA-4BC0-911A-0A13567719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0</TotalTime>
  <Words>2901</Words>
  <Application>Microsoft Office PowerPoint</Application>
  <PresentationFormat>Widescreen</PresentationFormat>
  <Paragraphs>399</Paragraphs>
  <Slides>76</Slides>
  <Notes>71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微軟正黑體</vt:lpstr>
      <vt:lpstr>ＭＳ ゴシック</vt:lpstr>
      <vt:lpstr>Arial</vt:lpstr>
      <vt:lpstr>Candara</vt:lpstr>
      <vt:lpstr>Consolas</vt:lpstr>
      <vt:lpstr>Wingdings</vt:lpstr>
      <vt:lpstr>Tech Computer 16x9</vt:lpstr>
      <vt:lpstr>AngularJS + Asp.Net Web Api + Signalr：前後端整合篇</vt:lpstr>
      <vt:lpstr>Document, Source code &amp; Training Video (3/6)</vt:lpstr>
      <vt:lpstr>Previous Training Session Document, Source code &amp; Training Video (2/6)</vt:lpstr>
      <vt:lpstr>Agenda</vt:lpstr>
      <vt:lpstr>REST (Representational State Transfer)</vt:lpstr>
      <vt:lpstr>What is REST?</vt:lpstr>
      <vt:lpstr>Advantages Of REST</vt:lpstr>
      <vt:lpstr>The Golden Age of APIs</vt:lpstr>
      <vt:lpstr>Protocol Usage by Web API</vt:lpstr>
      <vt:lpstr>SOAP v.s. REST</vt:lpstr>
      <vt:lpstr>Developing &amp; Testing of ASP.Net Web API2</vt:lpstr>
      <vt:lpstr>Develop WEP API to service Chartdata</vt:lpstr>
      <vt:lpstr>Install CsvHelper 3rd Party Library</vt:lpstr>
      <vt:lpstr>Web API demonstration Implementation</vt:lpstr>
      <vt:lpstr>Chartdata.cs (1/5)</vt:lpstr>
      <vt:lpstr>IDashboardRepo.cs (2/5)</vt:lpstr>
      <vt:lpstr>MemDashboardRepo.cs (3/5)</vt:lpstr>
      <vt:lpstr>MemDashboardRepoUtil.cs (4/5)</vt:lpstr>
      <vt:lpstr>DashboardController.cs (5/5)</vt:lpstr>
      <vt:lpstr>DashboardController.cs (5/5)</vt:lpstr>
      <vt:lpstr>DashboardController.cs (5/5)</vt:lpstr>
      <vt:lpstr>DashboardController.cs (5/5)</vt:lpstr>
      <vt:lpstr>Testing ASP.Net Web API–GET, POST, PUT, DELETE using Fiddler2</vt:lpstr>
      <vt:lpstr>Testing ASP.Net Web API–GET</vt:lpstr>
      <vt:lpstr>Testing ASP.Net Web API–GET Result</vt:lpstr>
      <vt:lpstr>Testing ASP.Net Web API–GET</vt:lpstr>
      <vt:lpstr>Testing ASP.Net Web API–GET Result</vt:lpstr>
      <vt:lpstr>Testing ASP.Net Web API–POST</vt:lpstr>
      <vt:lpstr>Testing ASP.Net Web API–POST</vt:lpstr>
      <vt:lpstr>Testing ASP.Net Web API–PUT</vt:lpstr>
      <vt:lpstr>Testing ASP.Net Web API–PUT</vt:lpstr>
      <vt:lpstr>Testing ASP.Net Web API–DELETE</vt:lpstr>
      <vt:lpstr>Testing ASP.Net Web API–PUT</vt:lpstr>
      <vt:lpstr>Highchart , AngularJS  &amp; Web API2 Integration</vt:lpstr>
      <vt:lpstr>Setup SPA Folder</vt:lpstr>
      <vt:lpstr>Integration with WebApi</vt:lpstr>
      <vt:lpstr>Integration with WebApi (factories.js)</vt:lpstr>
      <vt:lpstr>Integration with WebApi (factories.js)</vt:lpstr>
      <vt:lpstr>Integration with WebApi (Query)</vt:lpstr>
      <vt:lpstr>Integration with WebApi (factories.js) for Create</vt:lpstr>
      <vt:lpstr>Integration with WebApi (factories.js) for Update</vt:lpstr>
      <vt:lpstr>Integration with WebApi (factories.js) for Delete</vt:lpstr>
      <vt:lpstr>Integration with WebApi (Create)</vt:lpstr>
      <vt:lpstr>Integration with WebApi (Update)</vt:lpstr>
      <vt:lpstr>Integration with WebApi (Delete)</vt:lpstr>
      <vt:lpstr>Developing ASP.Net SignalR2</vt:lpstr>
      <vt:lpstr>SignarR Web Resources</vt:lpstr>
      <vt:lpstr>What is SignalR?</vt:lpstr>
      <vt:lpstr>Environment Setup</vt:lpstr>
      <vt:lpstr>Environment Setup</vt:lpstr>
      <vt:lpstr>Simple SignalR Chat Application (JQUERY)</vt:lpstr>
      <vt:lpstr>Simple SignalR Chat Application (JQUERY) – Server “ChatHub.cs”</vt:lpstr>
      <vt:lpstr>Simple SignalR Chat Application (JQUERY) – Client Html</vt:lpstr>
      <vt:lpstr>Simple SignalR Chat Application (JQUERY)</vt:lpstr>
      <vt:lpstr>Simple SignalR Chat Application (AngularJs)</vt:lpstr>
      <vt:lpstr>Create SignalR Hub class</vt:lpstr>
      <vt:lpstr>AngularJs Module wrapped SignalR</vt:lpstr>
      <vt:lpstr>Find Good Bootstrap UI Style  Template</vt:lpstr>
      <vt:lpstr>02_SimpleChat_Angular.html</vt:lpstr>
      <vt:lpstr>02_SimpleChat_Angular.html</vt:lpstr>
      <vt:lpstr>Simple SignalR Chat Application (AngularJS)</vt:lpstr>
      <vt:lpstr>Simple SignalR Chat Application (EventBus)</vt:lpstr>
      <vt:lpstr>Create SignalR Hub class</vt:lpstr>
      <vt:lpstr>Create Customise AngularJS  “EventBus” module</vt:lpstr>
      <vt:lpstr>UI AngularJS Code</vt:lpstr>
      <vt:lpstr>Simple SignalR Chat Application (EventBus)</vt:lpstr>
      <vt:lpstr>Highchart , AngularJS  ,Web API2 + SignalR2 Integration</vt:lpstr>
      <vt:lpstr>Integration with SignalR</vt:lpstr>
      <vt:lpstr>Integration with SignalR – **SignalRDashboardController.cs (WebApi)**</vt:lpstr>
      <vt:lpstr>Integration with SignalR – **SignalRDashboardController.cs (WebApi)**</vt:lpstr>
      <vt:lpstr>Integration with SignalR</vt:lpstr>
      <vt:lpstr>Integration with SignalR</vt:lpstr>
      <vt:lpstr>Integration with SignalR</vt:lpstr>
      <vt:lpstr>Integration with SignalR</vt:lpstr>
      <vt:lpstr>Integration with SignalR</vt:lpstr>
      <vt:lpstr>Next Session: AngularJS + Highchart + Asp.Net WebApi2 + SignalR2 + Entity Framework6</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2014-11-24T03:46:35Z</dcterms:created>
  <dcterms:modified xsi:type="dcterms:W3CDTF">2014-12-13T05:20:52Z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TC029010269991</vt:lpwstr>
  </property>
</Properties>
</file>